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</p:sldIdLst>
  <p:sldSz cx="12192000" cy="6858000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1.jpg"/>
          <p:cNvPicPr>
            <a:picLocks noChangeAspect="1"/>
          </p:cNvPicPr>
          <p:nvPr/>
        </p:nvPicPr>
        <p:blipFill>
          <a:blip r:embed="rId2" cstate="print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2.png"/>
          <p:cNvPicPr>
            <a:picLocks noChangeAspect="1"/>
          </p:cNvPicPr>
          <p:nvPr/>
        </p:nvPicPr>
        <p:blipFill>
          <a:blip r:embed="rId3" cstate="print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3.png"/>
          <p:cNvPicPr>
            <a:picLocks noChangeAspect="1"/>
          </p:cNvPicPr>
          <p:nvPr/>
        </p:nvPicPr>
        <p:blipFill>
          <a:blip r:embed="rId4" cstate="print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1"/>
          <p:cNvSpPr>
            <a:spLocks noGrp="1"/>
          </p:cNvSpPr>
          <p:nvPr>
            <p:ph type="subTitle" idx="1"/>
          </p:nvPr>
        </p:nvSpPr>
        <p:spPr>
          <a:xfrm>
            <a:off x="3323645" y="5094578"/>
            <a:ext cx="8258755" cy="925223"/>
          </a:xfrm>
        </p:spPr>
        <p:txBody>
          <a:bodyPr/>
          <a:lstStyle>
            <a:lvl1pPr marL="0" indent="0" algn="r" latinLnBrk="0">
              <a:buNone/>
              <a:defRPr lang="zh-TW" sz="2800"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zh-TW"/>
          </a:p>
        </p:txBody>
      </p:sp>
      <p:sp>
        <p:nvSpPr>
          <p:cNvPr id="5" name="Rectangle 5"/>
          <p:cNvSpPr>
            <a:spLocks noGrp="1"/>
          </p:cNvSpPr>
          <p:nvPr>
            <p:ph type="ctrTitle"/>
          </p:nvPr>
        </p:nvSpPr>
        <p:spPr>
          <a:xfrm>
            <a:off x="1478648" y="3606801"/>
            <a:ext cx="10103752" cy="1470025"/>
          </a:xfrm>
        </p:spPr>
        <p:txBody>
          <a:bodyPr anchor="b" anchorCtr="0"/>
          <a:lstStyle>
            <a:lvl1pPr algn="r" latinLnBrk="0">
              <a:defRPr lang="zh-TW" sz="4000"/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961C-F401-4CA7-B3BF-09A37F6FD851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D580AB-F866-4896-BB43-25D85F905A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67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9" name="Rectangle 8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BEBE4-E014-4CD1-94B5-EF9D41D16D6E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93CE36-318A-4B91-B034-A8BFC9B9A2A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844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961C-F401-4CA7-B3BF-09A37F6FD851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D580AB-F866-4896-BB43-25D85F905A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1511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961C-F401-4CA7-B3BF-09A37F6FD851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D580AB-F866-4896-BB43-25D85F905A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6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兩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11" name="Rectangle 11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8" name="Rectangle 7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961C-F401-4CA7-B3BF-09A37F6FD851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D580AB-F866-4896-BB43-25D85F905A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8562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7" name="Rectangle 6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961C-F401-4CA7-B3BF-09A37F6FD851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D580AB-F866-4896-BB43-25D85F905A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345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0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17" name="Rectangle 17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8" name="Rectangle 7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961C-F401-4CA7-B3BF-09A37F6FD851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D580AB-F866-4896-BB43-25D85F905A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03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961C-F401-4CA7-B3BF-09A37F6FD851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580AB-F866-4896-BB43-25D85F905A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2" name="文字版面配置區 11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/>
              <a:t>編輯母片文字樣式</a:t>
            </a: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6122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5.png"/>
          <p:cNvPicPr>
            <a:picLocks noChangeAspect="1"/>
          </p:cNvPicPr>
          <p:nvPr/>
        </p:nvPicPr>
        <p:blipFill>
          <a:blip r:embed="rId10" cstate="print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6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/>
              <a:t>按一下以編輯母片標題樣式</a:t>
            </a:r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Rectangle 6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latinLnBrk="0">
              <a:defRPr lang="zh-TW" sz="1000">
                <a:latin typeface="+mn-lt"/>
              </a:defRPr>
            </a:lvl1pPr>
          </a:lstStyle>
          <a:p>
            <a:fld id="{D41E961C-F401-4CA7-B3BF-09A37F6FD851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algn="ctr" latinLnBrk="0">
              <a:defRPr lang="zh-TW" sz="1000"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21" name="Rectangle 21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 latinLnBrk="0">
              <a:defRPr lang="zh-TW" sz="1000">
                <a:latin typeface="+mn-lt"/>
              </a:defRPr>
            </a:lvl1pPr>
          </a:lstStyle>
          <a:p>
            <a:fld id="{30D580AB-F866-4896-BB43-25D85F905A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279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xStyles>
    <p:titleStyle>
      <a:defPPr>
        <a:defRPr lang="zh-TW"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latinLnBrk="0" hangingPunct="1">
        <a:buNone/>
        <a:defRPr lang="zh-TW" sz="3600">
          <a:solidFill>
            <a:schemeClr val="tx1">
              <a:alpha val="100000"/>
            </a:schemeClr>
          </a:solidFill>
          <a:latin typeface="+mj-lt"/>
        </a:defRPr>
      </a:lvl1pPr>
    </p:titleStyle>
    <p:bodyStyle>
      <a:defPPr>
        <a:defRPr lang="zh-TW"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latinLnBrk="0" hangingPunct="1">
        <a:buChar char="•"/>
        <a:defRPr lang="zh-TW" sz="2800">
          <a:latin typeface="+mn-lt"/>
        </a:defRPr>
      </a:lvl1pPr>
      <a:lvl2pPr marL="742950" indent="-285750" eaLnBrk="1" hangingPunct="1">
        <a:buChar char="–"/>
        <a:defRPr lang="zh-TW" sz="2400">
          <a:latin typeface="+mn-lt"/>
        </a:defRPr>
      </a:lvl2pPr>
      <a:lvl3pPr marL="1143000" indent="-228600" eaLnBrk="1" hangingPunct="1">
        <a:buChar char="•"/>
        <a:defRPr lang="zh-TW" sz="2400">
          <a:latin typeface="+mn-lt"/>
        </a:defRPr>
      </a:lvl3pPr>
      <a:lvl4pPr marL="1600200" indent="-228600" eaLnBrk="1" hangingPunct="1">
        <a:buChar char="–"/>
        <a:defRPr lang="zh-TW" sz="2000">
          <a:latin typeface="+mn-lt"/>
        </a:defRPr>
      </a:lvl4pPr>
      <a:lvl5pPr marL="2057400" indent="-228600" eaLnBrk="1" hangingPunct="1">
        <a:buChar char="»"/>
        <a:defRPr lang="zh-TW" sz="2000">
          <a:latin typeface="+mn-lt"/>
        </a:defRPr>
      </a:lvl5pPr>
      <a:lvl6pPr marL="2514600" indent="-228600" eaLnBrk="1" hangingPunct="1">
        <a:buChar char="•"/>
        <a:defRPr lang="zh-TW" sz="2000"/>
      </a:lvl6pPr>
      <a:lvl7pPr marL="2971800" indent="-228600" eaLnBrk="1" hangingPunct="1">
        <a:buChar char="•"/>
        <a:defRPr lang="zh-TW" sz="2000"/>
      </a:lvl7pPr>
      <a:lvl8pPr marL="3429000" indent="-228600" eaLnBrk="1" hangingPunct="1">
        <a:buChar char="•"/>
        <a:defRPr lang="zh-TW" sz="2000"/>
      </a:lvl8pPr>
      <a:lvl9pPr marL="3886200" indent="-228600" eaLnBrk="1" hangingPunct="1">
        <a:buChar char="•"/>
        <a:defRPr lang="zh-TW" sz="2000"/>
      </a:lvl9pPr>
    </p:bodyStyle>
    <p:otherStyle>
      <a:defPPr>
        <a:defRPr lang="zh-TW">
          <a:solidFill>
            <a:schemeClr val="tx1"/>
          </a:solidFill>
          <a:latin typeface="+mn-lt"/>
          <a:ea typeface="+mn-ea"/>
          <a:cs typeface="+mn-cs"/>
        </a:defRPr>
      </a:defPPr>
      <a:lvl1pPr marL="0" eaLnBrk="1" latinLnBrk="0" hangingPunct="1">
        <a:defRPr/>
      </a:lvl1pPr>
      <a:lvl2pPr marL="457200" eaLnBrk="1" hangingPunct="1">
        <a:defRPr/>
      </a:lvl2pPr>
      <a:lvl3pPr marL="914400" eaLnBrk="1" hangingPunct="1">
        <a:defRPr/>
      </a:lvl3pPr>
      <a:lvl4pPr marL="1371600" eaLnBrk="1" hangingPunct="1">
        <a:defRPr/>
      </a:lvl4pPr>
      <a:lvl5pPr marL="1828800" eaLnBrk="1" hangingPunct="1">
        <a:defRPr/>
      </a:lvl5pPr>
      <a:lvl6pPr marL="2286000" eaLnBrk="1" hangingPunct="1">
        <a:defRPr/>
      </a:lvl6pPr>
      <a:lvl7pPr marL="2743200" eaLnBrk="1" hangingPunct="1">
        <a:defRPr/>
      </a:lvl7pPr>
      <a:lvl8pPr marL="3200400" eaLnBrk="1" hangingPunct="1">
        <a:defRPr/>
      </a:lvl8pPr>
      <a:lvl9pPr marL="3657600" eaLnBrk="1" hangingPunct="1">
        <a:defRPr/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stowers-institute.org/efg/R/Color/Chart/index.htm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18" Type="http://schemas.openxmlformats.org/officeDocument/2006/relationships/image" Target="../media/image2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17" Type="http://schemas.openxmlformats.org/officeDocument/2006/relationships/image" Target="../media/image21.png"/><Relationship Id="rId2" Type="http://schemas.openxmlformats.org/officeDocument/2006/relationships/hyperlink" Target="http://www.statmethods.net/index.html" TargetMode="External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19.png"/><Relationship Id="rId10" Type="http://schemas.openxmlformats.org/officeDocument/2006/relationships/image" Target="../media/image14.jpeg"/><Relationship Id="rId19" Type="http://schemas.openxmlformats.org/officeDocument/2006/relationships/hyperlink" Target="http://personlin.pixnet.net/blog/post/23285250" TargetMode="External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plot.ly/r/" TargetMode="Externa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plot.ly/r/line-and-scatter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r/line-charts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plot.ly/r/bar-chart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plot.ly/r/pie-charts/" TargetMode="Externa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plot.ly/r/histogram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plot.ly/r/box-plots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leafletjs.com/reference.html" TargetMode="External"/><Relationship Id="rId2" Type="http://schemas.openxmlformats.org/officeDocument/2006/relationships/hyperlink" Target="https://rstudio.github.io/leaflet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2023.03.25</a:t>
            </a:r>
          </a:p>
          <a:p>
            <a:r>
              <a:rPr lang="en-US" altLang="zh-TW" dirty="0"/>
              <a:t> </a:t>
            </a:r>
            <a:r>
              <a:rPr lang="zh-TW" altLang="en-US" dirty="0"/>
              <a:t>簡廷因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Rplot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9CD19C-7B41-42DD-9AD5-3F999E355D5F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219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Graphical Parameters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1924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內容版面配置區 2"/>
          <p:cNvSpPr>
            <a:spLocks noGrp="1"/>
          </p:cNvSpPr>
          <p:nvPr>
            <p:ph idx="1"/>
          </p:nvPr>
        </p:nvSpPr>
        <p:spPr>
          <a:xfrm>
            <a:off x="1919288" y="1557338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zh-TW" dirty="0"/>
              <a:t>Titles in high-level plot</a:t>
            </a: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lvl="1" eaLnBrk="1" hangingPunct="1"/>
            <a:endParaRPr lang="en-US" altLang="zh-TW" dirty="0"/>
          </a:p>
        </p:txBody>
      </p:sp>
      <p:sp>
        <p:nvSpPr>
          <p:cNvPr id="1024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Graphical Parameters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ECC42-4F37-41A4-ABD8-7E2C45C0480D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279650" y="2276475"/>
          <a:ext cx="2649538" cy="132573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318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option</a:t>
                      </a:r>
                    </a:p>
                  </a:txBody>
                  <a:tcPr marL="28574" marR="28574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description</a:t>
                      </a:r>
                    </a:p>
                  </a:txBody>
                  <a:tcPr marL="28574" marR="28574" marT="28557" marB="2855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main</a:t>
                      </a:r>
                    </a:p>
                  </a:txBody>
                  <a:tcPr marL="28574" marR="28574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Main title</a:t>
                      </a:r>
                    </a:p>
                  </a:txBody>
                  <a:tcPr marL="28574" marR="28574" marT="28557" marB="2855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effectLst/>
                        </a:rPr>
                        <a:t>xlab</a:t>
                      </a:r>
                      <a:endParaRPr lang="en-US" sz="1800" dirty="0">
                        <a:effectLst/>
                      </a:endParaRPr>
                    </a:p>
                  </a:txBody>
                  <a:tcPr marL="28574" marR="28574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Title of x-axis</a:t>
                      </a:r>
                    </a:p>
                  </a:txBody>
                  <a:tcPr marL="28574" marR="28574" marT="28557" marB="2855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effectLst/>
                        </a:rPr>
                        <a:t>ylab</a:t>
                      </a:r>
                      <a:endParaRPr lang="en-US" sz="1800" dirty="0">
                        <a:effectLst/>
                      </a:endParaRPr>
                    </a:p>
                  </a:txBody>
                  <a:tcPr marL="28574" marR="28574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Title of y-axis</a:t>
                      </a:r>
                    </a:p>
                  </a:txBody>
                  <a:tcPr marL="28574" marR="28574" marT="28557" marB="2855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263" name="Rectangle 1"/>
          <p:cNvSpPr>
            <a:spLocks noChangeArrowheads="1"/>
          </p:cNvSpPr>
          <p:nvPr/>
        </p:nvSpPr>
        <p:spPr bwMode="auto">
          <a:xfrm>
            <a:off x="2598739" y="158501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sp>
        <p:nvSpPr>
          <p:cNvPr id="10264" name="矩形 8"/>
          <p:cNvSpPr>
            <a:spLocks noChangeArrowheads="1"/>
          </p:cNvSpPr>
          <p:nvPr/>
        </p:nvSpPr>
        <p:spPr bwMode="auto">
          <a:xfrm>
            <a:off x="2038400" y="5713104"/>
            <a:ext cx="8172400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plot(iris[,3:4],main="Main title",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="Title of x-axis",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="Title of y-axis")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170" y="1772816"/>
            <a:ext cx="3573016" cy="3573016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8296475" y="5266255"/>
            <a:ext cx="0" cy="54794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endCxn id="2" idx="1"/>
          </p:cNvCxnSpPr>
          <p:nvPr/>
        </p:nvCxnSpPr>
        <p:spPr>
          <a:xfrm flipV="1">
            <a:off x="3935760" y="3559325"/>
            <a:ext cx="2478410" cy="26645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6034089" y="1879396"/>
            <a:ext cx="2143275" cy="392586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828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76" y="1529734"/>
            <a:ext cx="4280035" cy="3861048"/>
          </a:xfrm>
          <a:prstGeom prst="rect">
            <a:avLst/>
          </a:prstGeom>
        </p:spPr>
      </p:pic>
      <p:sp>
        <p:nvSpPr>
          <p:cNvPr id="1126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Range of x-/y-asix</a:t>
            </a:r>
          </a:p>
          <a:p>
            <a:pPr eaLnBrk="1" hangingPunct="1"/>
            <a:endParaRPr lang="en-US" altLang="zh-TW"/>
          </a:p>
          <a:p>
            <a:pPr lvl="1" eaLnBrk="1" hangingPunct="1"/>
            <a:endParaRPr lang="en-US" altLang="zh-TW"/>
          </a:p>
        </p:txBody>
      </p:sp>
      <p:sp>
        <p:nvSpPr>
          <p:cNvPr id="11266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Graphical Parameters (cont.)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C2675D-8BC5-4039-A710-C22E08838033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11270" name="Rectangle 1"/>
          <p:cNvSpPr>
            <a:spLocks noChangeArrowheads="1"/>
          </p:cNvSpPr>
          <p:nvPr/>
        </p:nvSpPr>
        <p:spPr bwMode="auto">
          <a:xfrm>
            <a:off x="2598739" y="158501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413000" y="2205038"/>
          <a:ext cx="3332542" cy="165689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946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5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258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option</a:t>
                      </a:r>
                    </a:p>
                  </a:txBody>
                  <a:tcPr marL="28574" marR="28574" marT="28529" marB="2852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description</a:t>
                      </a:r>
                    </a:p>
                  </a:txBody>
                  <a:tcPr marL="28574" marR="28574" marT="28529" marB="2852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8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effectLst/>
                        </a:rPr>
                        <a:t>xlab</a:t>
                      </a:r>
                      <a:endParaRPr lang="en-US" sz="1800" dirty="0">
                        <a:effectLst/>
                      </a:endParaRPr>
                    </a:p>
                  </a:txBody>
                  <a:tcPr marL="28574" marR="28574" marT="28529" marB="2852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Title of x-axis</a:t>
                      </a:r>
                    </a:p>
                  </a:txBody>
                  <a:tcPr marL="28574" marR="28574" marT="28529" marB="2852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8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effectLst/>
                        </a:rPr>
                        <a:t>ylab</a:t>
                      </a:r>
                      <a:endParaRPr lang="en-US" sz="1800" dirty="0">
                        <a:effectLst/>
                      </a:endParaRPr>
                    </a:p>
                  </a:txBody>
                  <a:tcPr marL="28574" marR="28574" marT="28529" marB="2852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Title of y-axis</a:t>
                      </a:r>
                    </a:p>
                  </a:txBody>
                  <a:tcPr marL="28574" marR="28574" marT="28529" marB="2852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58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effectLst/>
                        </a:rPr>
                        <a:t>xlim</a:t>
                      </a:r>
                      <a:endParaRPr lang="en-US" sz="1800" dirty="0">
                        <a:effectLst/>
                      </a:endParaRPr>
                    </a:p>
                  </a:txBody>
                  <a:tcPr marL="28574" marR="28574" marT="28529" marB="2852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the range of x </a:t>
                      </a:r>
                    </a:p>
                  </a:txBody>
                  <a:tcPr marL="28574" marR="28574" marT="28529" marB="2852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58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effectLst/>
                        </a:rPr>
                        <a:t>ylim</a:t>
                      </a:r>
                      <a:endParaRPr lang="en-US" sz="1800" dirty="0">
                        <a:effectLst/>
                      </a:endParaRPr>
                    </a:p>
                  </a:txBody>
                  <a:tcPr marL="28574" marR="28574" marT="28529" marB="28529"/>
                </a:tc>
                <a:tc>
                  <a:txBody>
                    <a:bodyPr/>
                    <a:lstStyle/>
                    <a:p>
                      <a:pPr marL="0" marR="0" indent="0" defTabSz="91440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effectLst/>
                        </a:rPr>
                        <a:t>the range of y</a:t>
                      </a:r>
                    </a:p>
                  </a:txBody>
                  <a:tcPr marL="28574" marR="28574" marT="28529" marB="2852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285" name="矩形 9"/>
          <p:cNvSpPr>
            <a:spLocks noChangeArrowheads="1"/>
          </p:cNvSpPr>
          <p:nvPr/>
        </p:nvSpPr>
        <p:spPr bwMode="auto">
          <a:xfrm>
            <a:off x="1527401" y="5805719"/>
            <a:ext cx="9081785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plot(iris[,3:4],main="Main title",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="Title of x-axis", 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="Title of y-axis",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xlim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=c(min(iris[,3:4]),max(iris[,3:4])), 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=c(min(iris[,3:4]),max(iris[,3:4])))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6667148" y="5034182"/>
            <a:ext cx="978304" cy="116093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9204193" y="4976908"/>
            <a:ext cx="908565" cy="124646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3958729" y="4795458"/>
            <a:ext cx="2530100" cy="176296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6014688" y="1988840"/>
            <a:ext cx="436251" cy="45296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642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Plotting Symbols</a:t>
            </a:r>
          </a:p>
          <a:p>
            <a:pPr lvl="1" eaLnBrk="1" hangingPunct="1"/>
            <a:r>
              <a:rPr lang="en-US" altLang="zh-TW" dirty="0"/>
              <a:t>Use the </a:t>
            </a:r>
            <a:r>
              <a:rPr lang="en-US" altLang="zh-TW" b="1" dirty="0" err="1"/>
              <a:t>pch</a:t>
            </a:r>
            <a:r>
              <a:rPr lang="en-US" altLang="zh-TW" b="1" dirty="0"/>
              <a:t>=</a:t>
            </a:r>
            <a:r>
              <a:rPr lang="en-US" altLang="zh-TW" dirty="0"/>
              <a:t> option to specify symbols to use when plotting points. For symbols 21 through 25, specify border color (</a:t>
            </a:r>
            <a:r>
              <a:rPr lang="en-US" altLang="zh-TW" dirty="0">
                <a:solidFill>
                  <a:srgbClr val="FF0000"/>
                </a:solidFill>
              </a:rPr>
              <a:t>col=</a:t>
            </a:r>
            <a:r>
              <a:rPr lang="en-US" altLang="zh-TW" dirty="0"/>
              <a:t>) and fill color (</a:t>
            </a:r>
            <a:r>
              <a:rPr lang="en-US" altLang="zh-TW" dirty="0" err="1">
                <a:solidFill>
                  <a:srgbClr val="FF0000"/>
                </a:solidFill>
              </a:rPr>
              <a:t>bg</a:t>
            </a:r>
            <a:r>
              <a:rPr lang="en-US" altLang="zh-TW" dirty="0">
                <a:solidFill>
                  <a:srgbClr val="FF0000"/>
                </a:solidFill>
              </a:rPr>
              <a:t>=</a:t>
            </a:r>
            <a:r>
              <a:rPr lang="en-US" altLang="zh-TW" dirty="0"/>
              <a:t>).</a:t>
            </a:r>
          </a:p>
          <a:p>
            <a:pPr eaLnBrk="1" hangingPunct="1"/>
            <a:endParaRPr lang="en-US" altLang="zh-TW" dirty="0"/>
          </a:p>
          <a:p>
            <a:pPr lvl="1" eaLnBrk="1" hangingPunct="1"/>
            <a:endParaRPr lang="en-US" altLang="zh-TW" dirty="0"/>
          </a:p>
        </p:txBody>
      </p:sp>
      <p:sp>
        <p:nvSpPr>
          <p:cNvPr id="12290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Graphical Parameters (cont.)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E3FA780-0CBA-4B59-9A3A-C7B59A49DC58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12294" name="Rectangle 1"/>
          <p:cNvSpPr>
            <a:spLocks noChangeArrowheads="1"/>
          </p:cNvSpPr>
          <p:nvPr/>
        </p:nvSpPr>
        <p:spPr bwMode="auto">
          <a:xfrm>
            <a:off x="2598739" y="158501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pic>
        <p:nvPicPr>
          <p:cNvPr id="12295" name="Picture 2" descr="plotting symb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3898633"/>
            <a:ext cx="252095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7" name="矩形 5"/>
          <p:cNvSpPr>
            <a:spLocks noChangeArrowheads="1"/>
          </p:cNvSpPr>
          <p:nvPr/>
        </p:nvSpPr>
        <p:spPr bwMode="auto">
          <a:xfrm>
            <a:off x="1775520" y="3372134"/>
            <a:ext cx="6664004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plot(iris[,3:4],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=21, col="red",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bg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="green")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3820034"/>
            <a:ext cx="4283968" cy="29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6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內容版面配置區 2"/>
          <p:cNvSpPr>
            <a:spLocks noGrp="1"/>
          </p:cNvSpPr>
          <p:nvPr>
            <p:ph idx="1"/>
          </p:nvPr>
        </p:nvSpPr>
        <p:spPr>
          <a:xfrm>
            <a:off x="335280" y="1463601"/>
            <a:ext cx="7467600" cy="487375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/>
              <a:t>Colors</a:t>
            </a: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sz="2000" dirty="0"/>
              <a:t>Functions for colors</a:t>
            </a:r>
          </a:p>
          <a:p>
            <a:pPr lvl="1" eaLnBrk="1" hangingPunct="1"/>
            <a:r>
              <a:rPr lang="en-US" altLang="zh-TW" sz="2000" dirty="0">
                <a:solidFill>
                  <a:srgbClr val="FF0000"/>
                </a:solidFill>
              </a:rPr>
              <a:t>colors()[</a:t>
            </a:r>
            <a:r>
              <a:rPr lang="en-US" altLang="zh-TW" sz="2000" i="1" dirty="0">
                <a:solidFill>
                  <a:srgbClr val="FF0000"/>
                </a:solidFill>
              </a:rPr>
              <a:t>n</a:t>
            </a:r>
            <a:r>
              <a:rPr lang="en-US" altLang="zh-TW" sz="2000" dirty="0">
                <a:solidFill>
                  <a:srgbClr val="FF0000"/>
                </a:solidFill>
              </a:rPr>
              <a:t>], </a:t>
            </a:r>
            <a:r>
              <a:rPr lang="en-US" altLang="zh-TW" sz="2000" dirty="0"/>
              <a:t>rainbow(</a:t>
            </a:r>
            <a:r>
              <a:rPr lang="en-US" altLang="zh-TW" sz="2000" i="1" dirty="0"/>
              <a:t>n</a:t>
            </a:r>
            <a:r>
              <a:rPr lang="en-US" altLang="zh-TW" sz="2000" dirty="0"/>
              <a:t>), </a:t>
            </a:r>
            <a:r>
              <a:rPr lang="fr-FR" altLang="zh-TW" sz="2000" dirty="0"/>
              <a:t>heat.colors(</a:t>
            </a:r>
            <a:r>
              <a:rPr lang="fr-FR" altLang="zh-TW" sz="2000" i="1" dirty="0"/>
              <a:t>n</a:t>
            </a:r>
            <a:r>
              <a:rPr lang="fr-FR" altLang="zh-TW" sz="2000" dirty="0"/>
              <a:t>)</a:t>
            </a:r>
          </a:p>
          <a:p>
            <a:pPr lvl="1" eaLnBrk="1" hangingPunct="1"/>
            <a:r>
              <a:rPr lang="fr-FR" altLang="zh-TW" sz="2000" dirty="0"/>
              <a:t>Use RGB number</a:t>
            </a:r>
            <a:endParaRPr lang="en-US" altLang="zh-TW" sz="2800" dirty="0"/>
          </a:p>
          <a:p>
            <a:pPr lvl="1" eaLnBrk="1" hangingPunct="1"/>
            <a:endParaRPr lang="en-US" altLang="zh-TW" dirty="0"/>
          </a:p>
        </p:txBody>
      </p:sp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479811" y="283542"/>
            <a:ext cx="7467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/>
              <a:t>Graphical Parameters (cont.)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3364024-00B0-477B-B76E-586482F99108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sp>
        <p:nvSpPr>
          <p:cNvPr id="13318" name="Rectangle 1"/>
          <p:cNvSpPr>
            <a:spLocks noChangeArrowheads="1"/>
          </p:cNvSpPr>
          <p:nvPr/>
        </p:nvSpPr>
        <p:spPr bwMode="auto">
          <a:xfrm>
            <a:off x="2598739" y="158501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485549"/>
              </p:ext>
            </p:extLst>
          </p:nvPr>
        </p:nvGraphicFramePr>
        <p:xfrm>
          <a:off x="1149391" y="2231342"/>
          <a:ext cx="8147050" cy="292595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899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7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433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option</a:t>
                      </a:r>
                    </a:p>
                  </a:txBody>
                  <a:tcPr marL="28574" marR="28574" marT="28567" marB="285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description</a:t>
                      </a:r>
                    </a:p>
                  </a:txBody>
                  <a:tcPr marL="28574" marR="28574" marT="28567" marB="285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732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col</a:t>
                      </a:r>
                    </a:p>
                  </a:txBody>
                  <a:tcPr marL="28574" marR="28574" marT="28567" marB="285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Default plotting color</a:t>
                      </a:r>
                      <a:r>
                        <a:rPr lang="zh-TW" altLang="en-US" sz="1800" dirty="0">
                          <a:effectLst/>
                        </a:rPr>
                        <a:t> </a:t>
                      </a:r>
                      <a:r>
                        <a:rPr lang="en-US" altLang="zh-TW" sz="1800" dirty="0">
                          <a:effectLst/>
                        </a:rPr>
                        <a:t>(</a:t>
                      </a:r>
                      <a:r>
                        <a:rPr lang="en-US" altLang="zh-TW" sz="1800" dirty="0">
                          <a:solidFill>
                            <a:srgbClr val="FF0000"/>
                          </a:solidFill>
                          <a:effectLst/>
                        </a:rPr>
                        <a:t>8 colors</a:t>
                      </a:r>
                      <a:r>
                        <a:rPr lang="en-US" altLang="zh-TW" sz="1800" dirty="0">
                          <a:effectLst/>
                        </a:rPr>
                        <a:t>)</a:t>
                      </a:r>
                      <a:r>
                        <a:rPr lang="en-US" sz="1800" dirty="0">
                          <a:effectLst/>
                        </a:rPr>
                        <a:t>. Some functions (e.g. lines) accept a vector of values that are recycled.</a:t>
                      </a:r>
                    </a:p>
                  </a:txBody>
                  <a:tcPr marL="28574" marR="28574" marT="28567" marB="285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433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col.axis</a:t>
                      </a:r>
                    </a:p>
                  </a:txBody>
                  <a:tcPr marL="28574" marR="28574" marT="28567" marB="285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color for axis annotation</a:t>
                      </a:r>
                    </a:p>
                  </a:txBody>
                  <a:tcPr marL="28574" marR="28574" marT="28567" marB="285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433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effectLst/>
                        </a:rPr>
                        <a:t>col.lab</a:t>
                      </a:r>
                      <a:endParaRPr lang="en-US" sz="1800" dirty="0">
                        <a:effectLst/>
                      </a:endParaRPr>
                    </a:p>
                  </a:txBody>
                  <a:tcPr marL="28574" marR="28574" marT="28567" marB="285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color for x and y labels</a:t>
                      </a:r>
                    </a:p>
                  </a:txBody>
                  <a:tcPr marL="28574" marR="28574" marT="28567" marB="285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433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col.main</a:t>
                      </a:r>
                    </a:p>
                  </a:txBody>
                  <a:tcPr marL="28574" marR="28574" marT="28567" marB="285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color for titles</a:t>
                      </a:r>
                    </a:p>
                  </a:txBody>
                  <a:tcPr marL="28574" marR="28574" marT="28567" marB="285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433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col.sub</a:t>
                      </a:r>
                    </a:p>
                  </a:txBody>
                  <a:tcPr marL="28574" marR="28574" marT="28567" marB="285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color for subtitles</a:t>
                      </a:r>
                    </a:p>
                  </a:txBody>
                  <a:tcPr marL="28574" marR="28574" marT="28567" marB="285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33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fg</a:t>
                      </a:r>
                    </a:p>
                  </a:txBody>
                  <a:tcPr marL="28574" marR="28574" marT="28567" marB="285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plot foreground color (axes, boxes - also sets col= to same)</a:t>
                      </a:r>
                    </a:p>
                  </a:txBody>
                  <a:tcPr marL="28574" marR="28574" marT="28567" marB="2856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433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effectLst/>
                        </a:rPr>
                        <a:t>bg</a:t>
                      </a:r>
                      <a:endParaRPr lang="en-US" sz="1800" dirty="0">
                        <a:effectLst/>
                      </a:endParaRPr>
                    </a:p>
                  </a:txBody>
                  <a:tcPr marL="28574" marR="28574" marT="28567" marB="285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plot background color</a:t>
                      </a:r>
                    </a:p>
                  </a:txBody>
                  <a:tcPr marL="28574" marR="28574" marT="28567" marB="2856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1433042" y="6336909"/>
            <a:ext cx="55611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plot(iris[,3:4],pch=11,col=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#22FFAA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31" y="4476393"/>
            <a:ext cx="3325708" cy="230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75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colors()[</a:t>
            </a:r>
            <a:r>
              <a:rPr lang="en-US" altLang="zh-TW" i="1"/>
              <a:t>n</a:t>
            </a:r>
            <a:r>
              <a:rPr lang="en-US" altLang="zh-TW"/>
              <a:t>]</a:t>
            </a:r>
          </a:p>
          <a:p>
            <a:pPr lvl="1" eaLnBrk="1" hangingPunct="1"/>
            <a:endParaRPr lang="en-US" altLang="zh-TW"/>
          </a:p>
        </p:txBody>
      </p:sp>
      <p:sp>
        <p:nvSpPr>
          <p:cNvPr id="14338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Graphical Parameters (cont.)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1C1D12A-AF7D-4F1A-B9CB-CBCAEB76D511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  <p:sp>
        <p:nvSpPr>
          <p:cNvPr id="14342" name="Rectangle 1"/>
          <p:cNvSpPr>
            <a:spLocks noChangeArrowheads="1"/>
          </p:cNvSpPr>
          <p:nvPr/>
        </p:nvSpPr>
        <p:spPr bwMode="auto">
          <a:xfrm>
            <a:off x="2598739" y="158501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pic>
        <p:nvPicPr>
          <p:cNvPr id="14343" name="Picture 2" descr="R color 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581" y="2086799"/>
            <a:ext cx="443865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5" name="矩形 9"/>
          <p:cNvSpPr>
            <a:spLocks noChangeArrowheads="1"/>
          </p:cNvSpPr>
          <p:nvPr/>
        </p:nvSpPr>
        <p:spPr bwMode="auto">
          <a:xfrm>
            <a:off x="1621430" y="6160185"/>
            <a:ext cx="8949140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plot(iris[,3:4],main="Main title",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=11, 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col=colors(),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col.axis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col.lab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col.main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=4,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col.sub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=5,fg=6)</a:t>
            </a:r>
          </a:p>
        </p:txBody>
      </p:sp>
      <p:sp>
        <p:nvSpPr>
          <p:cNvPr id="14346" name="矩形 10"/>
          <p:cNvSpPr>
            <a:spLocks noChangeArrowheads="1"/>
          </p:cNvSpPr>
          <p:nvPr/>
        </p:nvSpPr>
        <p:spPr bwMode="auto">
          <a:xfrm>
            <a:off x="3143672" y="5855830"/>
            <a:ext cx="45720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1100" dirty="0">
                <a:hlinkClick r:id="rId3"/>
              </a:rPr>
              <a:t>http://research.stowers-institute.org/efg/R/Color/Chart/index.htm</a:t>
            </a:r>
            <a:endParaRPr lang="zh-TW" altLang="en-US" sz="11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1" y="2114223"/>
            <a:ext cx="4040569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8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內容版面配置區 2"/>
          <p:cNvSpPr>
            <a:spLocks noGrp="1"/>
          </p:cNvSpPr>
          <p:nvPr>
            <p:ph idx="1"/>
          </p:nvPr>
        </p:nvSpPr>
        <p:spPr>
          <a:xfrm>
            <a:off x="508000" y="1502465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Text and Symbol Size</a:t>
            </a:r>
          </a:p>
          <a:p>
            <a:pPr lvl="1" eaLnBrk="1" hangingPunct="1"/>
            <a:endParaRPr lang="en-US" altLang="zh-TW" dirty="0"/>
          </a:p>
        </p:txBody>
      </p:sp>
      <p:sp>
        <p:nvSpPr>
          <p:cNvPr id="1536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Graphical Parameters (cont.)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23A63B-0FEB-480E-A33A-2B60439659E2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992314" y="2043114"/>
          <a:ext cx="8207375" cy="2538411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735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1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594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option</a:t>
                      </a:r>
                    </a:p>
                  </a:txBody>
                  <a:tcPr marL="28570" marR="28570" marT="28586" marB="2858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description</a:t>
                      </a:r>
                    </a:p>
                  </a:txBody>
                  <a:tcPr marL="28570" marR="28570" marT="28586" marB="2858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044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cex</a:t>
                      </a:r>
                    </a:p>
                  </a:txBody>
                  <a:tcPr marL="28570" marR="28570" marT="28586" marB="2858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number indicating the amount by which plotting text and symbols should be scaled relative to the default. 1=default, 1.5 is 50% larger, 0.5 is 50% smaller, etc.</a:t>
                      </a:r>
                    </a:p>
                  </a:txBody>
                  <a:tcPr marL="28570" marR="28570" marT="28586" marB="2858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594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cex.axis</a:t>
                      </a:r>
                    </a:p>
                  </a:txBody>
                  <a:tcPr marL="28570" marR="28570" marT="28586" marB="2858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magnification of axis annotation relative to </a:t>
                      </a:r>
                      <a:r>
                        <a:rPr lang="en-US" sz="1800" dirty="0" err="1">
                          <a:effectLst/>
                        </a:rPr>
                        <a:t>cex</a:t>
                      </a:r>
                      <a:endParaRPr lang="en-US" sz="1800" dirty="0">
                        <a:effectLst/>
                      </a:endParaRPr>
                    </a:p>
                  </a:txBody>
                  <a:tcPr marL="28570" marR="28570" marT="28586" marB="2858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594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cex.lab</a:t>
                      </a:r>
                    </a:p>
                  </a:txBody>
                  <a:tcPr marL="28570" marR="28570" marT="28586" marB="2858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magnification of x and y labels relative to cex</a:t>
                      </a:r>
                    </a:p>
                  </a:txBody>
                  <a:tcPr marL="28570" marR="28570" marT="28586" marB="2858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594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cex.main</a:t>
                      </a:r>
                    </a:p>
                  </a:txBody>
                  <a:tcPr marL="28570" marR="28570" marT="28586" marB="2858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magnification of titles relative to cex</a:t>
                      </a:r>
                    </a:p>
                  </a:txBody>
                  <a:tcPr marL="28570" marR="28570" marT="28586" marB="2858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594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cex.sub</a:t>
                      </a:r>
                    </a:p>
                  </a:txBody>
                  <a:tcPr marL="28570" marR="28570" marT="28586" marB="2858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magnification of subtitles relative to </a:t>
                      </a:r>
                      <a:r>
                        <a:rPr lang="en-US" sz="1800" dirty="0" err="1">
                          <a:effectLst/>
                        </a:rPr>
                        <a:t>cex</a:t>
                      </a:r>
                      <a:endParaRPr lang="en-US" sz="1800" dirty="0">
                        <a:effectLst/>
                      </a:endParaRPr>
                    </a:p>
                  </a:txBody>
                  <a:tcPr marL="28570" marR="28570" marT="28586" marB="2858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389" name="Rectangle 1"/>
          <p:cNvSpPr>
            <a:spLocks noChangeArrowheads="1"/>
          </p:cNvSpPr>
          <p:nvPr/>
        </p:nvSpPr>
        <p:spPr bwMode="auto">
          <a:xfrm>
            <a:off x="2598739" y="158501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pic>
        <p:nvPicPr>
          <p:cNvPr id="153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826" y="4637951"/>
            <a:ext cx="2162175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63" y="4636363"/>
            <a:ext cx="2163763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92" name="矩形 7"/>
          <p:cNvSpPr>
            <a:spLocks noChangeArrowheads="1"/>
          </p:cNvSpPr>
          <p:nvPr/>
        </p:nvSpPr>
        <p:spPr bwMode="auto">
          <a:xfrm>
            <a:off x="1524000" y="5168702"/>
            <a:ext cx="4716016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plot(iris[,3:4],main="Main title",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=11,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cex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=2,cex.axis=2,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cex.lab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cex.main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=4,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cex.sub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9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內容版面配置區 2"/>
          <p:cNvSpPr>
            <a:spLocks noGrp="1"/>
          </p:cNvSpPr>
          <p:nvPr>
            <p:ph idx="1"/>
          </p:nvPr>
        </p:nvSpPr>
        <p:spPr>
          <a:xfrm>
            <a:off x="424220" y="1432793"/>
            <a:ext cx="4875213" cy="4525962"/>
          </a:xfrm>
        </p:spPr>
        <p:txBody>
          <a:bodyPr/>
          <a:lstStyle/>
          <a:p>
            <a:pPr eaLnBrk="1" hangingPunct="1"/>
            <a:r>
              <a:rPr lang="en-US" altLang="zh-TW" dirty="0"/>
              <a:t>Use plot() to construct line charts</a:t>
            </a:r>
          </a:p>
          <a:p>
            <a:pPr lvl="1" eaLnBrk="1" hangingPunct="1"/>
            <a:endParaRPr lang="en-US" altLang="zh-TW" dirty="0"/>
          </a:p>
        </p:txBody>
      </p:sp>
      <p:sp>
        <p:nvSpPr>
          <p:cNvPr id="16386" name="標題 1"/>
          <p:cNvSpPr>
            <a:spLocks noGrp="1"/>
          </p:cNvSpPr>
          <p:nvPr>
            <p:ph type="title"/>
          </p:nvPr>
        </p:nvSpPr>
        <p:spPr>
          <a:xfrm>
            <a:off x="134938" y="294496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/>
              <a:t>Graphical Parameters (cont.)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4821BB1-A866-4724-9CCB-94F0C2B16358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16390" name="Rectangle 1"/>
          <p:cNvSpPr>
            <a:spLocks noChangeArrowheads="1"/>
          </p:cNvSpPr>
          <p:nvPr/>
        </p:nvSpPr>
        <p:spPr bwMode="auto">
          <a:xfrm>
            <a:off x="2568576" y="106748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48548"/>
              </p:ext>
            </p:extLst>
          </p:nvPr>
        </p:nvGraphicFramePr>
        <p:xfrm>
          <a:off x="906464" y="2370038"/>
          <a:ext cx="4014787" cy="265147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523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0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type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description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p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points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l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lines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o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overplotted points and lines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b, c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points (empty if "c") joined by lines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s, S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stair steps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h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histogram-like vertical lines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n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does not produce any points or lines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420" name="Rectangle 1"/>
          <p:cNvSpPr>
            <a:spLocks noChangeArrowheads="1"/>
          </p:cNvSpPr>
          <p:nvPr/>
        </p:nvSpPr>
        <p:spPr bwMode="auto">
          <a:xfrm>
            <a:off x="1951039" y="169613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pic>
        <p:nvPicPr>
          <p:cNvPr id="1642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1343025"/>
            <a:ext cx="1801812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2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01" y="1343025"/>
            <a:ext cx="1801813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23" name="矩形 9"/>
          <p:cNvSpPr>
            <a:spLocks noChangeArrowheads="1"/>
          </p:cNvSpPr>
          <p:nvPr/>
        </p:nvSpPr>
        <p:spPr bwMode="auto">
          <a:xfrm>
            <a:off x="1631252" y="5373217"/>
            <a:ext cx="2869696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plot(iris[,3],type="p")</a:t>
            </a:r>
            <a:endParaRPr lang="zh-TW" altLang="en-US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424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63" y="3167064"/>
            <a:ext cx="1803400" cy="179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25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01" y="3122614"/>
            <a:ext cx="1801813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26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63" y="4922839"/>
            <a:ext cx="18034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27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488" y="4868864"/>
            <a:ext cx="18034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28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860" y="5082429"/>
            <a:ext cx="1801812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894831" y="14832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8644775" y="1466097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979129" y="33354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8647204" y="33335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015909" y="511324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8641266" y="513651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891177" y="51885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6805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Lines</a:t>
            </a:r>
          </a:p>
          <a:p>
            <a:pPr lvl="1" eaLnBrk="1" hangingPunct="1"/>
            <a:endParaRPr lang="en-US" altLang="zh-TW"/>
          </a:p>
        </p:txBody>
      </p:sp>
      <p:sp>
        <p:nvSpPr>
          <p:cNvPr id="17410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Graphical Parameters (cont.)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ED959D-6BCA-4524-B4D6-EE3495A6649B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sp>
        <p:nvSpPr>
          <p:cNvPr id="17414" name="Rectangle 1"/>
          <p:cNvSpPr>
            <a:spLocks noChangeArrowheads="1"/>
          </p:cNvSpPr>
          <p:nvPr/>
        </p:nvSpPr>
        <p:spPr bwMode="auto">
          <a:xfrm>
            <a:off x="2598739" y="158501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424113" y="2276475"/>
          <a:ext cx="6686550" cy="995364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1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788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option</a:t>
                      </a:r>
                    </a:p>
                  </a:txBody>
                  <a:tcPr marL="28574" marR="28574" marT="28602" marB="2860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description</a:t>
                      </a:r>
                    </a:p>
                  </a:txBody>
                  <a:tcPr marL="28574" marR="28574" marT="28602" marB="286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lty</a:t>
                      </a:r>
                    </a:p>
                  </a:txBody>
                  <a:tcPr marL="28574" marR="28574" marT="28602" marB="2860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line type. see the chart below.</a:t>
                      </a:r>
                    </a:p>
                  </a:txBody>
                  <a:tcPr marL="28574" marR="28574" marT="28602" marB="2860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lwd</a:t>
                      </a:r>
                    </a:p>
                  </a:txBody>
                  <a:tcPr marL="28574" marR="28574" marT="28602" marB="2860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line width relative to the default (default=1). 2 is twice as wide.</a:t>
                      </a:r>
                    </a:p>
                  </a:txBody>
                  <a:tcPr marL="28574" marR="28574" marT="28602" marB="2860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7429" name="Picture 2" descr="line ty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3567114"/>
            <a:ext cx="348615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3716338"/>
            <a:ext cx="2160587" cy="215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3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6" y="3695700"/>
            <a:ext cx="2162175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32" name="矩形 8"/>
          <p:cNvSpPr>
            <a:spLocks noChangeArrowheads="1"/>
          </p:cNvSpPr>
          <p:nvPr/>
        </p:nvSpPr>
        <p:spPr bwMode="auto">
          <a:xfrm>
            <a:off x="4943872" y="5975350"/>
            <a:ext cx="5561138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plot(iris[,3],type="l",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896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內容版面配置區 2"/>
          <p:cNvSpPr>
            <a:spLocks noGrp="1"/>
          </p:cNvSpPr>
          <p:nvPr>
            <p:ph idx="1"/>
          </p:nvPr>
        </p:nvSpPr>
        <p:spPr>
          <a:xfrm>
            <a:off x="783631" y="1502465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Fonts</a:t>
            </a:r>
          </a:p>
          <a:p>
            <a:pPr lvl="1" eaLnBrk="1" hangingPunct="1"/>
            <a:endParaRPr lang="en-US" altLang="zh-TW" dirty="0"/>
          </a:p>
        </p:txBody>
      </p:sp>
      <p:sp>
        <p:nvSpPr>
          <p:cNvPr id="1843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Other Graphical Parameters (cont.)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239A3E-0911-49F6-B6B6-C7E8D90CB7C1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sp>
        <p:nvSpPr>
          <p:cNvPr id="18438" name="Rectangle 1"/>
          <p:cNvSpPr>
            <a:spLocks noChangeArrowheads="1"/>
          </p:cNvSpPr>
          <p:nvPr/>
        </p:nvSpPr>
        <p:spPr bwMode="auto">
          <a:xfrm>
            <a:off x="2598739" y="158501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125664" y="2133601"/>
          <a:ext cx="8002587" cy="347503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012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496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option</a:t>
                      </a:r>
                    </a:p>
                  </a:txBody>
                  <a:tcPr marL="28573" marR="28573" marT="28569" marB="285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description</a:t>
                      </a:r>
                    </a:p>
                  </a:txBody>
                  <a:tcPr marL="28573" marR="28573" marT="28569" marB="285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53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font</a:t>
                      </a:r>
                    </a:p>
                  </a:txBody>
                  <a:tcPr marL="28573" marR="28573" marT="28569" marB="285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Integer specifying font to use for text. </a:t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1=plain, 2=bold, 3=italic, 4=bold italic, 5=symbol</a:t>
                      </a:r>
                    </a:p>
                  </a:txBody>
                  <a:tcPr marL="28573" marR="28573" marT="28569" marB="285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496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font.axis</a:t>
                      </a:r>
                    </a:p>
                  </a:txBody>
                  <a:tcPr marL="28573" marR="28573" marT="28569" marB="285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font for axis annotation</a:t>
                      </a:r>
                    </a:p>
                  </a:txBody>
                  <a:tcPr marL="28573" marR="28573" marT="28569" marB="285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496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font.lab</a:t>
                      </a:r>
                    </a:p>
                  </a:txBody>
                  <a:tcPr marL="28573" marR="28573" marT="28569" marB="285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font for x and y labels</a:t>
                      </a:r>
                    </a:p>
                  </a:txBody>
                  <a:tcPr marL="28573" marR="28573" marT="28569" marB="285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496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font.main</a:t>
                      </a:r>
                    </a:p>
                  </a:txBody>
                  <a:tcPr marL="28573" marR="28573" marT="28569" marB="285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font for titles</a:t>
                      </a:r>
                    </a:p>
                  </a:txBody>
                  <a:tcPr marL="28573" marR="28573" marT="28569" marB="285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496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font.sub</a:t>
                      </a:r>
                    </a:p>
                  </a:txBody>
                  <a:tcPr marL="28573" marR="28573" marT="28569" marB="285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font for subtitles</a:t>
                      </a:r>
                    </a:p>
                  </a:txBody>
                  <a:tcPr marL="28573" marR="28573" marT="28569" marB="285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5853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ps</a:t>
                      </a:r>
                    </a:p>
                  </a:txBody>
                  <a:tcPr marL="28573" marR="28573" marT="28569" marB="285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font point size (roughly 1/72 inch)</a:t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text size=ps*cex</a:t>
                      </a:r>
                    </a:p>
                  </a:txBody>
                  <a:tcPr marL="28573" marR="28573" marT="28569" marB="2856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5853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family</a:t>
                      </a:r>
                    </a:p>
                  </a:txBody>
                  <a:tcPr marL="28573" marR="28573" marT="28569" marB="2856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font family for drawing text. Standard values are "serif", "sans", "mono", "symbol". Mapping is device dependent.</a:t>
                      </a:r>
                    </a:p>
                  </a:txBody>
                  <a:tcPr marL="28573" marR="28573" marT="28569" marB="2856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895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plot function</a:t>
            </a:r>
          </a:p>
          <a:p>
            <a:r>
              <a:rPr lang="en-US" altLang="zh-TW" dirty="0"/>
              <a:t>Basic Statistical Chart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Table</a:t>
            </a:r>
          </a:p>
          <a:p>
            <a:r>
              <a:rPr lang="en-US" altLang="zh-TW" dirty="0"/>
              <a:t>Map</a:t>
            </a:r>
          </a:p>
          <a:p>
            <a:endParaRPr lang="en-US" altLang="zh-TW" dirty="0"/>
          </a:p>
        </p:txBody>
      </p:sp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5767A9-C640-4F78-A317-A21BE63FB28D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066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Something special in </a:t>
            </a:r>
            <a:br>
              <a:rPr lang="en-US" altLang="zh-TW" dirty="0"/>
            </a:br>
            <a:r>
              <a:rPr lang="en-US" altLang="zh-TW" dirty="0"/>
              <a:t>low-level plot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056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內容版面配置區 2"/>
          <p:cNvSpPr>
            <a:spLocks noGrp="1"/>
          </p:cNvSpPr>
          <p:nvPr>
            <p:ph idx="1"/>
          </p:nvPr>
        </p:nvSpPr>
        <p:spPr>
          <a:xfrm>
            <a:off x="2259013" y="1600201"/>
            <a:ext cx="3765550" cy="3484563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abline</a:t>
            </a:r>
            <a:r>
              <a:rPr lang="en-US" altLang="zh-TW" dirty="0"/>
              <a:t>(a = NULL, b = NULL, h = NULL, v = NULL)</a:t>
            </a:r>
          </a:p>
          <a:p>
            <a:pPr eaLnBrk="1" hangingPunct="1"/>
            <a:endParaRPr lang="en-US" altLang="zh-TW" dirty="0"/>
          </a:p>
        </p:txBody>
      </p:sp>
      <p:sp>
        <p:nvSpPr>
          <p:cNvPr id="2355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Adding lines in a figure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EDD3C65-8F20-4FD3-82F9-4308C8BD3B73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063751" y="3203576"/>
          <a:ext cx="4735513" cy="109854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2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183">
                <a:tc>
                  <a:txBody>
                    <a:bodyPr/>
                    <a:lstStyle/>
                    <a:p>
                      <a:r>
                        <a:rPr lang="en-US" sz="1800" dirty="0"/>
                        <a:t>a, b</a:t>
                      </a:r>
                    </a:p>
                  </a:txBody>
                  <a:tcPr marL="91444" marR="91444" marT="45773" marB="4577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 intercept and slope, single values.</a:t>
                      </a:r>
                    </a:p>
                  </a:txBody>
                  <a:tcPr marL="91444" marR="91444" marT="45773" marB="457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83">
                <a:tc>
                  <a:txBody>
                    <a:bodyPr/>
                    <a:lstStyle/>
                    <a:p>
                      <a:r>
                        <a:rPr lang="en-US" sz="1800" dirty="0"/>
                        <a:t>h</a:t>
                      </a:r>
                    </a:p>
                  </a:txBody>
                  <a:tcPr marL="91444" marR="91444" marT="45773" marB="4577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 y-value(s) for horizontal line(s).</a:t>
                      </a:r>
                    </a:p>
                  </a:txBody>
                  <a:tcPr marL="91444" marR="91444" marT="45773" marB="457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83">
                <a:tc>
                  <a:txBody>
                    <a:bodyPr/>
                    <a:lstStyle/>
                    <a:p>
                      <a:r>
                        <a:rPr lang="en-US" sz="1800"/>
                        <a:t>v</a:t>
                      </a:r>
                    </a:p>
                  </a:txBody>
                  <a:tcPr marL="91444" marR="91444" marT="45773" marB="4577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 x-value(s) for vertical line(s).</a:t>
                      </a:r>
                    </a:p>
                  </a:txBody>
                  <a:tcPr marL="91444" marR="91444" marT="45773" marB="457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574" name="矩形 6"/>
          <p:cNvSpPr>
            <a:spLocks noChangeArrowheads="1"/>
          </p:cNvSpPr>
          <p:nvPr/>
        </p:nvSpPr>
        <p:spPr bwMode="auto">
          <a:xfrm>
            <a:off x="2716760" y="4762411"/>
            <a:ext cx="3457029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x=iris[,3]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y=iris[,4]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(h=1.5,col=2))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649" y="620688"/>
            <a:ext cx="3240000" cy="281358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3907897"/>
            <a:ext cx="3240000" cy="281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find the best fitted line?</a:t>
            </a:r>
          </a:p>
          <a:p>
            <a:pPr lvl="1"/>
            <a:r>
              <a:rPr lang="en-US" altLang="zh-TW" dirty="0"/>
              <a:t>Least squares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Functions for linear regression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17" y="5011305"/>
            <a:ext cx="4502575" cy="1725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3" y="2058614"/>
            <a:ext cx="4260791" cy="2783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094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Functions for linear regression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081808" y="1868714"/>
            <a:ext cx="5382344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x=iris[,3]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y=iris[,4]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out=</a:t>
            </a:r>
            <a:r>
              <a:rPr lang="zh-TW" alt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(y~x) # lm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linear model</a:t>
            </a:r>
            <a:endParaRPr lang="en-US" altLang="zh-TW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endParaRPr lang="en-US" altLang="zh-TW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y ~ x)</a:t>
            </a:r>
          </a:p>
          <a:p>
            <a:endParaRPr lang="en-US" altLang="zh-TW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   x  </a:t>
            </a:r>
          </a:p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    -0.3631       0.4158 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out$coefficients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</a:t>
            </a:r>
          </a:p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 -0.3630755 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out$coefficients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</a:t>
            </a:r>
          </a:p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        x </a:t>
            </a:r>
          </a:p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0.4157554 </a:t>
            </a:r>
            <a:endParaRPr lang="zh-TW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991" y="4933870"/>
            <a:ext cx="4944418" cy="189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單箭頭接點 6"/>
          <p:cNvCxnSpPr/>
          <p:nvPr/>
        </p:nvCxnSpPr>
        <p:spPr>
          <a:xfrm>
            <a:off x="3431704" y="4502700"/>
            <a:ext cx="3528392" cy="582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5375920" y="4512066"/>
            <a:ext cx="2088232" cy="5731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72339" y="3926636"/>
            <a:ext cx="2613843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 = – 0.3631+0.4158 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7208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Functions for linear regression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955540" y="1698442"/>
            <a:ext cx="8280920" cy="47705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 = </a:t>
            </a:r>
            <a:r>
              <a:rPr lang="zh-TW" alt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summary(out)</a:t>
            </a:r>
            <a:endParaRPr lang="en-US" altLang="zh-TW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lm(formula = y ~ x)</a:t>
            </a:r>
          </a:p>
          <a:p>
            <a:endParaRPr lang="en-US" altLang="zh-TW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Residuals: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Min       1Q   Median       3Q      Max 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-0.56515 -0.12358 -0.01898  0.13288  0.64272 </a:t>
            </a:r>
          </a:p>
          <a:p>
            <a:endParaRPr lang="en-US" altLang="zh-TW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Estimate Std. Error t value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(&gt;|t|)    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-0.363076   0.039762  -9.131  4.7e-16 ***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           0.415755   0.009582  43.387  &lt; 2e-16 ***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Signif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codes:  0 ‘***’ 0.001 ‘**’ 0.01 ‘*’ 0.05 ‘.’ 0.1 ‘ ’ 1</a:t>
            </a:r>
          </a:p>
          <a:p>
            <a:endParaRPr lang="en-US" altLang="zh-TW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standard error: 0.2065 on 148 degrees of freedom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Multiple </a:t>
            </a:r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R-squared:  0.9271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	Adjusted R-squared:  0.9266 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F-statistic:  1882 on 1 and 148 DF,  </a:t>
            </a:r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354701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Functions for linear regression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5" y="1502466"/>
            <a:ext cx="5480083" cy="53555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47529" y="2204865"/>
            <a:ext cx="213038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a$r.squared</a:t>
            </a:r>
            <a:endParaRPr lang="en-US" altLang="zh-TW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[1] 0.9271098</a:t>
            </a:r>
          </a:p>
        </p:txBody>
      </p:sp>
      <p:cxnSp>
        <p:nvCxnSpPr>
          <p:cNvPr id="8" name="直線單箭頭接點 7"/>
          <p:cNvCxnSpPr/>
          <p:nvPr/>
        </p:nvCxnSpPr>
        <p:spPr>
          <a:xfrm>
            <a:off x="2855640" y="2420888"/>
            <a:ext cx="2376264" cy="3168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348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045" y="1600200"/>
            <a:ext cx="5211909" cy="4525963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Functions for linear regression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  <p:sp>
        <p:nvSpPr>
          <p:cNvPr id="5" name="矩形 6"/>
          <p:cNvSpPr>
            <a:spLocks noChangeArrowheads="1"/>
          </p:cNvSpPr>
          <p:nvPr/>
        </p:nvSpPr>
        <p:spPr bwMode="auto">
          <a:xfrm>
            <a:off x="2207569" y="1916832"/>
            <a:ext cx="2736949" cy="1477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x=iris[,3]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y=iris[,4]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fit=lm(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y~x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fit,col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</p:txBody>
      </p:sp>
    </p:spTree>
    <p:extLst>
      <p:ext uri="{BB962C8B-B14F-4D97-AF65-F5344CB8AC3E}">
        <p14:creationId xmlns:p14="http://schemas.microsoft.com/office/powerpoint/2010/main" val="838746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 : Cars</a:t>
            </a:r>
          </a:p>
          <a:p>
            <a:endParaRPr lang="en-US" altLang="zh-TW" dirty="0"/>
          </a:p>
          <a:p>
            <a:r>
              <a:rPr lang="en-US" altLang="zh-TW" dirty="0"/>
              <a:t>Calculate the fitted line between speed and stopping distance and plot it on the scatter plot</a:t>
            </a:r>
          </a:p>
          <a:p>
            <a:endParaRPr lang="en-US" altLang="zh-TW" dirty="0"/>
          </a:p>
          <a:p>
            <a:r>
              <a:rPr lang="en-US" altLang="zh-TW" dirty="0"/>
              <a:t>Calculate the correlation coefficient between car’s speed and car’s stopping distance</a:t>
            </a:r>
          </a:p>
          <a:p>
            <a:pPr lvl="1"/>
            <a:r>
              <a:rPr lang="en-US" altLang="zh-TW" dirty="0" err="1"/>
              <a:t>cor</a:t>
            </a:r>
            <a:r>
              <a:rPr lang="en-US" altLang="zh-TW" dirty="0"/>
              <a:t>(</a:t>
            </a:r>
            <a:r>
              <a:rPr lang="en-US" altLang="zh-TW" dirty="0" err="1"/>
              <a:t>x,y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5013177"/>
            <a:ext cx="1333500" cy="15716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46608"/>
            <a:ext cx="3564877" cy="236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11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In kinematics (</a:t>
                </a:r>
                <a:r>
                  <a:rPr lang="zh-TW" altLang="en-US" dirty="0"/>
                  <a:t>運動學</a:t>
                </a:r>
                <a:r>
                  <a:rPr lang="en-US" altLang="zh-TW" dirty="0"/>
                  <a:t>)</a:t>
                </a:r>
              </a:p>
              <a:p>
                <a:endParaRPr lang="en-US" altLang="zh-TW" dirty="0"/>
              </a:p>
              <a:p>
                <a:pPr lvl="1"/>
                <a:r>
                  <a:rPr lang="en-US" altLang="zh-TW" dirty="0"/>
                  <a:t>Because V</a:t>
                </a:r>
                <a:r>
                  <a:rPr lang="en-US" altLang="zh-TW" baseline="-25000" dirty="0"/>
                  <a:t>o</a:t>
                </a:r>
                <a:r>
                  <a:rPr lang="en-US" altLang="zh-TW" dirty="0"/>
                  <a:t> = 0 and we assume the </a:t>
                </a:r>
                <a:r>
                  <a:rPr lang="en-US" altLang="zh-TW" i="1" dirty="0"/>
                  <a:t>a</a:t>
                </a:r>
                <a:r>
                  <a:rPr lang="en-US" altLang="zh-TW" dirty="0"/>
                  <a:t> is constant</a:t>
                </a:r>
              </a:p>
              <a:p>
                <a:pPr lvl="1"/>
                <a:r>
                  <a:rPr lang="en-US" altLang="zh-TW" dirty="0">
                    <a:latin typeface="Cambria Math" panose="02040503050406030204" pitchFamily="18" charset="0"/>
                  </a:rPr>
                  <a:t>Thus</a:t>
                </a:r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TW" dirty="0"/>
                  <a:t>Please use dataset, cars, to verify it.</a:t>
                </a: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56" t="-16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863752" y="2204865"/>
                <a:ext cx="1616596" cy="29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𝑎𝑆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204865"/>
                <a:ext cx="1616596" cy="293607"/>
              </a:xfrm>
              <a:prstGeom prst="rect">
                <a:avLst/>
              </a:prstGeom>
              <a:blipFill>
                <a:blip r:embed="rId3"/>
                <a:stretch>
                  <a:fillRect l="-3019" t="-2083" r="-2264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320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內容版面配置區 2"/>
          <p:cNvSpPr>
            <a:spLocks noGrp="1"/>
          </p:cNvSpPr>
          <p:nvPr>
            <p:ph idx="1"/>
          </p:nvPr>
        </p:nvSpPr>
        <p:spPr>
          <a:xfrm>
            <a:off x="662930" y="1557743"/>
            <a:ext cx="4008437" cy="4525962"/>
          </a:xfrm>
        </p:spPr>
        <p:txBody>
          <a:bodyPr/>
          <a:lstStyle/>
          <a:p>
            <a:pPr eaLnBrk="1" hangingPunct="1"/>
            <a:r>
              <a:rPr lang="en-US" altLang="zh-TW" dirty="0"/>
              <a:t>legend(position, explanation, </a:t>
            </a:r>
            <a:r>
              <a:rPr lang="en-US" altLang="zh-TW" dirty="0" err="1"/>
              <a:t>pch</a:t>
            </a:r>
            <a:r>
              <a:rPr lang="en-US" altLang="zh-TW" dirty="0"/>
              <a:t>, </a:t>
            </a:r>
            <a:r>
              <a:rPr lang="en-US" altLang="zh-TW" dirty="0" err="1"/>
              <a:t>lty</a:t>
            </a:r>
            <a:r>
              <a:rPr lang="en-US" altLang="zh-TW" dirty="0"/>
              <a:t>, col)</a:t>
            </a:r>
          </a:p>
          <a:p>
            <a:pPr lvl="1" eaLnBrk="1" hangingPunct="1"/>
            <a:r>
              <a:rPr lang="en-US" altLang="zh-TW" dirty="0"/>
              <a:t>position: (x, y) or "</a:t>
            </a:r>
            <a:r>
              <a:rPr lang="en-US" altLang="zh-TW" dirty="0" err="1"/>
              <a:t>bottomleft</a:t>
            </a:r>
            <a:r>
              <a:rPr lang="en-US" altLang="zh-TW" dirty="0"/>
              <a:t>", "</a:t>
            </a:r>
            <a:r>
              <a:rPr lang="en-US" altLang="zh-TW" dirty="0" err="1"/>
              <a:t>bottomright</a:t>
            </a:r>
            <a:r>
              <a:rPr lang="en-US" altLang="zh-TW" dirty="0"/>
              <a:t>", "</a:t>
            </a:r>
            <a:r>
              <a:rPr lang="en-US" altLang="zh-TW" dirty="0" err="1"/>
              <a:t>topleft</a:t>
            </a:r>
            <a:r>
              <a:rPr lang="en-US" altLang="zh-TW" dirty="0"/>
              <a:t>", "</a:t>
            </a:r>
            <a:r>
              <a:rPr lang="en-US" altLang="zh-TW" dirty="0" err="1"/>
              <a:t>topright</a:t>
            </a:r>
            <a:r>
              <a:rPr lang="en-US" altLang="zh-TW" dirty="0"/>
              <a:t>"</a:t>
            </a:r>
          </a:p>
          <a:p>
            <a:pPr lvl="1" eaLnBrk="1" hangingPunct="1"/>
            <a:r>
              <a:rPr lang="en-US" altLang="zh-TW" dirty="0"/>
              <a:t>explanation, </a:t>
            </a:r>
            <a:r>
              <a:rPr lang="en-US" altLang="zh-TW" dirty="0" err="1"/>
              <a:t>pch</a:t>
            </a:r>
            <a:r>
              <a:rPr lang="en-US" altLang="zh-TW" dirty="0"/>
              <a:t>, </a:t>
            </a:r>
            <a:r>
              <a:rPr lang="en-US" altLang="zh-TW" dirty="0" err="1"/>
              <a:t>lty</a:t>
            </a:r>
            <a:r>
              <a:rPr lang="en-US" altLang="zh-TW" dirty="0"/>
              <a:t>, col: using "c" function</a:t>
            </a: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lvl="1" eaLnBrk="1" hangingPunct="1"/>
            <a:endParaRPr lang="en-US" altLang="zh-TW" dirty="0"/>
          </a:p>
        </p:txBody>
      </p:sp>
      <p:sp>
        <p:nvSpPr>
          <p:cNvPr id="24578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Adding legend in a figure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FEE0B5-BBF2-4240-8B37-86338BFC2526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sp>
        <p:nvSpPr>
          <p:cNvPr id="24582" name="Rectangle 1"/>
          <p:cNvSpPr>
            <a:spLocks noChangeArrowheads="1"/>
          </p:cNvSpPr>
          <p:nvPr/>
        </p:nvSpPr>
        <p:spPr bwMode="auto">
          <a:xfrm>
            <a:off x="2598739" y="158501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81" y="1324197"/>
            <a:ext cx="2811239" cy="2441248"/>
          </a:xfrm>
          <a:prstGeom prst="rect">
            <a:avLst/>
          </a:prstGeom>
        </p:spPr>
      </p:pic>
      <p:sp>
        <p:nvSpPr>
          <p:cNvPr id="24585" name="矩形 5"/>
          <p:cNvSpPr>
            <a:spLocks noChangeArrowheads="1"/>
          </p:cNvSpPr>
          <p:nvPr/>
        </p:nvSpPr>
        <p:spPr bwMode="auto">
          <a:xfrm>
            <a:off x="5079539" y="580223"/>
            <a:ext cx="5470080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(iris[,1:4],type="b",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=1:4)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34" y="4198855"/>
            <a:ext cx="3037334" cy="2637586"/>
          </a:xfrm>
          <a:prstGeom prst="rect">
            <a:avLst/>
          </a:prstGeom>
        </p:spPr>
      </p:pic>
      <p:sp>
        <p:nvSpPr>
          <p:cNvPr id="24586" name="矩形 8"/>
          <p:cNvSpPr>
            <a:spLocks noChangeArrowheads="1"/>
          </p:cNvSpPr>
          <p:nvPr/>
        </p:nvSpPr>
        <p:spPr bwMode="auto">
          <a:xfrm>
            <a:off x="1232672" y="5703463"/>
            <a:ext cx="606764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zh-TW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topleft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(iris)[[2]][1:4],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=1:4,lty=1:4,col=1:4)</a:t>
            </a:r>
          </a:p>
        </p:txBody>
      </p:sp>
    </p:spTree>
    <p:extLst>
      <p:ext uri="{BB962C8B-B14F-4D97-AF65-F5344CB8AC3E}">
        <p14:creationId xmlns:p14="http://schemas.microsoft.com/office/powerpoint/2010/main" val="2813317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 plot function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0786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/>
              <a:t>Open a graph device</a:t>
            </a: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eaLnBrk="1" hangingPunct="1"/>
            <a:r>
              <a:rPr lang="en-US" altLang="zh-TW" dirty="0"/>
              <a:t>Close a graph device</a:t>
            </a:r>
          </a:p>
          <a:p>
            <a:pPr lvl="1" eaLnBrk="1" hangingPunct="1"/>
            <a:r>
              <a:rPr lang="en-US" altLang="zh-TW" dirty="0" err="1"/>
              <a:t>dev.off</a:t>
            </a:r>
            <a:r>
              <a:rPr lang="en-US" altLang="zh-TW" dirty="0"/>
              <a:t>()</a:t>
            </a:r>
          </a:p>
        </p:txBody>
      </p:sp>
      <p:sp>
        <p:nvSpPr>
          <p:cNvPr id="2560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Write out files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1720E11-9406-4DED-B9AE-15AAE6B9134F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351088" y="2205038"/>
          <a:ext cx="6985000" cy="231987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09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8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34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Function</a:t>
                      </a:r>
                    </a:p>
                  </a:txBody>
                  <a:tcPr marL="28578" marR="28578" marT="28545" marB="2854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Output to</a:t>
                      </a:r>
                    </a:p>
                  </a:txBody>
                  <a:tcPr marL="28578" marR="28578" marT="28545" marB="285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334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pdf("mygraph.pdf")</a:t>
                      </a:r>
                    </a:p>
                  </a:txBody>
                  <a:tcPr marL="28578" marR="28578" marT="28545" marB="2854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pdf file</a:t>
                      </a:r>
                    </a:p>
                  </a:txBody>
                  <a:tcPr marL="28578" marR="28578" marT="28545" marB="2854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334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effectLst/>
                        </a:rPr>
                        <a:t>win.metafile</a:t>
                      </a:r>
                      <a:r>
                        <a:rPr lang="en-US" sz="1800" dirty="0">
                          <a:effectLst/>
                        </a:rPr>
                        <a:t>("mygraph.wmf")</a:t>
                      </a:r>
                    </a:p>
                  </a:txBody>
                  <a:tcPr marL="28578" marR="28578" marT="28545" marB="2854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windows metafile</a:t>
                      </a:r>
                    </a:p>
                  </a:txBody>
                  <a:tcPr marL="28578" marR="28578" marT="28545" marB="2854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334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effectLst/>
                        </a:rPr>
                        <a:t>png</a:t>
                      </a:r>
                      <a:r>
                        <a:rPr lang="en-US" sz="1800" dirty="0">
                          <a:effectLst/>
                        </a:rPr>
                        <a:t>("mygraph.png")</a:t>
                      </a:r>
                    </a:p>
                  </a:txBody>
                  <a:tcPr marL="28578" marR="28578" marT="28545" marB="2854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png file</a:t>
                      </a:r>
                    </a:p>
                  </a:txBody>
                  <a:tcPr marL="28578" marR="28578" marT="28545" marB="2854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334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jpeg("mygraph.jpg")</a:t>
                      </a:r>
                    </a:p>
                  </a:txBody>
                  <a:tcPr marL="28578" marR="28578" marT="28545" marB="2854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jpeg file</a:t>
                      </a:r>
                    </a:p>
                  </a:txBody>
                  <a:tcPr marL="28578" marR="28578" marT="28545" marB="2854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34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bmp("mygraph.bmp")</a:t>
                      </a:r>
                    </a:p>
                  </a:txBody>
                  <a:tcPr marL="28578" marR="28578" marT="28545" marB="2854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bmp file</a:t>
                      </a:r>
                    </a:p>
                  </a:txBody>
                  <a:tcPr marL="28578" marR="28578" marT="28545" marB="2854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334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postscript("mygraph.ps")</a:t>
                      </a:r>
                    </a:p>
                  </a:txBody>
                  <a:tcPr marL="28578" marR="28578" marT="28545" marB="2854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postscript file</a:t>
                      </a:r>
                    </a:p>
                  </a:txBody>
                  <a:tcPr marL="28578" marR="28578" marT="28545" marB="2854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631" name="Rectangle 1"/>
          <p:cNvSpPr>
            <a:spLocks noChangeArrowheads="1"/>
          </p:cNvSpPr>
          <p:nvPr/>
        </p:nvSpPr>
        <p:spPr bwMode="auto">
          <a:xfrm>
            <a:off x="1981201" y="238034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49760" y="5664498"/>
            <a:ext cx="889248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png</a:t>
            </a:r>
            <a:r>
              <a:rPr lang="en-US" altLang="zh-TW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("barplot.</a:t>
            </a:r>
            <a:r>
              <a:rPr lang="en-US" altLang="zh-TW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png</a:t>
            </a:r>
            <a:r>
              <a:rPr lang="en-US" altLang="zh-TW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",width = 10,height = 5,res = 300,units="in")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dev.off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951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內容版面配置區 2"/>
          <p:cNvSpPr>
            <a:spLocks noGrp="1"/>
          </p:cNvSpPr>
          <p:nvPr>
            <p:ph idx="1"/>
          </p:nvPr>
        </p:nvSpPr>
        <p:spPr>
          <a:xfrm>
            <a:off x="249382" y="1348582"/>
            <a:ext cx="11729257" cy="517676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>
                <a:solidFill>
                  <a:schemeClr val="tx1"/>
                </a:solidFill>
              </a:rPr>
              <a:t>Data :iris</a:t>
            </a:r>
          </a:p>
          <a:p>
            <a:pPr eaLnBrk="1" hangingPunct="1"/>
            <a:r>
              <a:rPr lang="en-US" altLang="zh-TW" dirty="0">
                <a:solidFill>
                  <a:schemeClr val="tx1"/>
                </a:solidFill>
              </a:rPr>
              <a:t>Every two columns, except column 5</a:t>
            </a:r>
          </a:p>
          <a:p>
            <a:pPr eaLnBrk="1" hangingPunct="1"/>
            <a:r>
              <a:rPr lang="en-US" altLang="zh-TW" dirty="0">
                <a:solidFill>
                  <a:schemeClr val="tx1"/>
                </a:solidFill>
              </a:rPr>
              <a:t>Save as </a:t>
            </a:r>
            <a:r>
              <a:rPr lang="en-US" altLang="zh-TW" dirty="0" err="1">
                <a:solidFill>
                  <a:schemeClr val="tx1"/>
                </a:solidFill>
              </a:rPr>
              <a:t>png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Hint :</a:t>
            </a:r>
          </a:p>
          <a:p>
            <a:pPr lvl="2"/>
            <a:r>
              <a:rPr lang="en-US" altLang="zh-TW" dirty="0" err="1">
                <a:solidFill>
                  <a:schemeClr val="tx1"/>
                </a:solidFill>
              </a:rPr>
              <a:t>xlim</a:t>
            </a:r>
            <a:r>
              <a:rPr lang="en-US" altLang="zh-TW" dirty="0">
                <a:solidFill>
                  <a:schemeClr val="tx1"/>
                </a:solidFill>
              </a:rPr>
              <a:t> = c(min(</a:t>
            </a:r>
            <a:r>
              <a:rPr lang="en-US" altLang="zh-TW" dirty="0" err="1">
                <a:solidFill>
                  <a:schemeClr val="tx1"/>
                </a:solidFill>
              </a:rPr>
              <a:t>x,y</a:t>
            </a:r>
            <a:r>
              <a:rPr lang="en-US" altLang="zh-TW" dirty="0">
                <a:solidFill>
                  <a:schemeClr val="tx1"/>
                </a:solidFill>
              </a:rPr>
              <a:t>),max(</a:t>
            </a:r>
            <a:r>
              <a:rPr lang="en-US" altLang="zh-TW" dirty="0" err="1">
                <a:solidFill>
                  <a:schemeClr val="tx1"/>
                </a:solidFill>
              </a:rPr>
              <a:t>x,y</a:t>
            </a:r>
            <a:r>
              <a:rPr lang="en-US" altLang="zh-TW" dirty="0">
                <a:solidFill>
                  <a:schemeClr val="tx1"/>
                </a:solidFill>
              </a:rPr>
              <a:t>)), </a:t>
            </a:r>
            <a:r>
              <a:rPr lang="en-US" altLang="zh-TW" dirty="0" err="1">
                <a:solidFill>
                  <a:schemeClr val="tx1"/>
                </a:solidFill>
              </a:rPr>
              <a:t>ylim</a:t>
            </a:r>
            <a:r>
              <a:rPr lang="en-US" altLang="zh-TW" dirty="0">
                <a:solidFill>
                  <a:schemeClr val="tx1"/>
                </a:solidFill>
              </a:rPr>
              <a:t> = c(min(</a:t>
            </a:r>
            <a:r>
              <a:rPr lang="en-US" altLang="zh-TW" dirty="0" err="1">
                <a:solidFill>
                  <a:schemeClr val="tx1"/>
                </a:solidFill>
              </a:rPr>
              <a:t>x,y</a:t>
            </a:r>
            <a:r>
              <a:rPr lang="en-US" altLang="zh-TW" dirty="0">
                <a:solidFill>
                  <a:schemeClr val="tx1"/>
                </a:solidFill>
              </a:rPr>
              <a:t>),max(</a:t>
            </a:r>
            <a:r>
              <a:rPr lang="en-US" altLang="zh-TW" dirty="0" err="1">
                <a:solidFill>
                  <a:schemeClr val="tx1"/>
                </a:solidFill>
              </a:rPr>
              <a:t>x,y</a:t>
            </a:r>
            <a:r>
              <a:rPr lang="en-US" altLang="zh-TW" dirty="0">
                <a:solidFill>
                  <a:schemeClr val="tx1"/>
                </a:solidFill>
              </a:rPr>
              <a:t>))</a:t>
            </a:r>
          </a:p>
          <a:p>
            <a:pPr lvl="2"/>
            <a:r>
              <a:rPr lang="en-US" altLang="zh-TW" dirty="0" err="1">
                <a:solidFill>
                  <a:schemeClr val="tx1"/>
                </a:solidFill>
              </a:rPr>
              <a:t>abline</a:t>
            </a:r>
            <a:r>
              <a:rPr lang="en-US" altLang="zh-TW" dirty="0">
                <a:solidFill>
                  <a:schemeClr val="tx1"/>
                </a:solidFill>
              </a:rPr>
              <a:t>(0,1,col=3) # diagonal line</a:t>
            </a:r>
          </a:p>
          <a:p>
            <a:pPr lvl="2"/>
            <a:r>
              <a:rPr lang="en-US" altLang="zh-TW" dirty="0">
                <a:solidFill>
                  <a:schemeClr val="tx1"/>
                </a:solidFill>
              </a:rPr>
              <a:t>legend("</a:t>
            </a:r>
            <a:r>
              <a:rPr lang="en-US" altLang="zh-TW" dirty="0" err="1">
                <a:solidFill>
                  <a:schemeClr val="tx1"/>
                </a:solidFill>
              </a:rPr>
              <a:t>topleft</a:t>
            </a:r>
            <a:r>
              <a:rPr lang="en-US" altLang="zh-TW" dirty="0">
                <a:solidFill>
                  <a:schemeClr val="tx1"/>
                </a:solidFill>
              </a:rPr>
              <a:t>",c("Diagonal </a:t>
            </a:r>
            <a:r>
              <a:rPr lang="en-US" altLang="zh-TW" dirty="0" err="1">
                <a:solidFill>
                  <a:schemeClr val="tx1"/>
                </a:solidFill>
              </a:rPr>
              <a:t>line","Fitted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dirty="0" err="1">
                <a:solidFill>
                  <a:schemeClr val="tx1"/>
                </a:solidFill>
              </a:rPr>
              <a:t>line",paste</a:t>
            </a:r>
            <a:r>
              <a:rPr lang="en-US" altLang="zh-TW" dirty="0">
                <a:solidFill>
                  <a:schemeClr val="tx1"/>
                </a:solidFill>
              </a:rPr>
              <a:t>("R-square =",round(summary(fit)$r.squared,4)),paste("y = ",round(</a:t>
            </a:r>
            <a:r>
              <a:rPr lang="en-US" altLang="zh-TW" dirty="0" err="1">
                <a:solidFill>
                  <a:schemeClr val="tx1"/>
                </a:solidFill>
              </a:rPr>
              <a:t>fit$coefficients</a:t>
            </a:r>
            <a:r>
              <a:rPr lang="en-US" altLang="zh-TW" dirty="0">
                <a:solidFill>
                  <a:schemeClr val="tx1"/>
                </a:solidFill>
              </a:rPr>
              <a:t>[2],2)," x + (",round(</a:t>
            </a:r>
            <a:r>
              <a:rPr lang="en-US" altLang="zh-TW" dirty="0" err="1">
                <a:solidFill>
                  <a:schemeClr val="tx1"/>
                </a:solidFill>
              </a:rPr>
              <a:t>fit$coefficients</a:t>
            </a:r>
            <a:r>
              <a:rPr lang="en-US" altLang="zh-TW" dirty="0">
                <a:solidFill>
                  <a:schemeClr val="tx1"/>
                </a:solidFill>
              </a:rPr>
              <a:t>[1],2),")",</a:t>
            </a:r>
            <a:r>
              <a:rPr lang="en-US" altLang="zh-TW" dirty="0" err="1">
                <a:solidFill>
                  <a:schemeClr val="tx1"/>
                </a:solidFill>
              </a:rPr>
              <a:t>sep</a:t>
            </a:r>
            <a:r>
              <a:rPr lang="en-US" altLang="zh-TW" dirty="0">
                <a:solidFill>
                  <a:schemeClr val="tx1"/>
                </a:solidFill>
              </a:rPr>
              <a:t>="")),</a:t>
            </a:r>
            <a:r>
              <a:rPr lang="en-US" altLang="zh-TW" dirty="0" err="1">
                <a:solidFill>
                  <a:schemeClr val="tx1"/>
                </a:solidFill>
              </a:rPr>
              <a:t>lty</a:t>
            </a:r>
            <a:r>
              <a:rPr lang="en-US" altLang="zh-TW" dirty="0">
                <a:solidFill>
                  <a:schemeClr val="tx1"/>
                </a:solidFill>
              </a:rPr>
              <a:t>=c(1,1,0,0),col=c(2,3,"white","white"),</a:t>
            </a:r>
            <a:r>
              <a:rPr lang="en-US" altLang="zh-TW" dirty="0" err="1">
                <a:solidFill>
                  <a:schemeClr val="tx1"/>
                </a:solidFill>
              </a:rPr>
              <a:t>bg</a:t>
            </a:r>
            <a:r>
              <a:rPr lang="en-US" altLang="zh-TW" dirty="0">
                <a:solidFill>
                  <a:schemeClr val="tx1"/>
                </a:solidFill>
              </a:rPr>
              <a:t>="white")</a:t>
            </a:r>
          </a:p>
        </p:txBody>
      </p:sp>
      <p:sp>
        <p:nvSpPr>
          <p:cNvPr id="26626" name="標題 1"/>
          <p:cNvSpPr>
            <a:spLocks noGrp="1"/>
          </p:cNvSpPr>
          <p:nvPr>
            <p:ph type="title"/>
          </p:nvPr>
        </p:nvSpPr>
        <p:spPr>
          <a:xfrm>
            <a:off x="349135" y="136125"/>
            <a:ext cx="9817067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tx1"/>
                </a:solidFill>
              </a:rPr>
              <a:t>Exercise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FC7FDCA-973F-4F29-A4E0-7A697836555C}" type="slidenum">
              <a:rPr lang="zh-TW" altLang="en-US" smtClean="0"/>
              <a:pPr>
                <a:defRPr/>
              </a:pPr>
              <a:t>31</a:t>
            </a:fld>
            <a:endParaRPr lang="zh-TW" altLang="en-US" dirty="0"/>
          </a:p>
        </p:txBody>
      </p:sp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"/>
            <a:ext cx="3059832" cy="3054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4011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Basic Statistical Chart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Table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696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statistical chart, statistical table and summary statistics are useful analyze complex data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Statistical Chart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Table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24000" y="2847519"/>
            <a:ext cx="9144000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data(iris)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iris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Sepal.Width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Petal.Length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Petal.Width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Species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1            5.1         3.5          1.4         0.2    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2            4.9         3.0          1.4         0.2    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3            4.7         3.2          1.3         0.2    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4            4.6         3.1          1.5         0.2    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525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 statistics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B3B740C-6D3A-48E2-B0E4-C89C5F3A5347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775520" y="1959036"/>
            <a:ext cx="8640960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data(iris)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x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iris[,1]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mean(x)  #average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5.843333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median(x)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#median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5.8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quantile(x,1)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#Max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100% 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7.9 </a:t>
            </a:r>
          </a:p>
          <a:p>
            <a:pPr marL="0" lvl="1"/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quantile(x,0.2) #the value in 20%</a:t>
            </a:r>
          </a:p>
          <a:p>
            <a:pPr marL="0" lvl="1"/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20% </a:t>
            </a:r>
          </a:p>
          <a:p>
            <a:pPr marL="0" lvl="1"/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  5 </a:t>
            </a:r>
          </a:p>
          <a:p>
            <a:pPr marL="0" lvl="1"/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summary(x)</a:t>
            </a:r>
          </a:p>
          <a:p>
            <a:pPr marL="0" lvl="1"/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   Min. 1st Qu.  Median    Mean 3rd Qu.    Max. </a:t>
            </a:r>
          </a:p>
          <a:p>
            <a:pPr marL="0" lvl="1"/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  4.300   5.100   5.800   5.843   6.400   7.900 </a:t>
            </a:r>
          </a:p>
          <a:p>
            <a:pPr marL="0" lvl="1"/>
            <a:endParaRPr lang="en-US" altLang="zh-TW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16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 statistics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75520" y="2420888"/>
            <a:ext cx="9144000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data(iris)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x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iris[,1]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range(x)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 min and max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4.3 7.9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min(x)#min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4.3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max(x)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#max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7.9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(x)#variance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0.6856935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(x)#standard deviation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0.8280661</a:t>
            </a:r>
          </a:p>
        </p:txBody>
      </p:sp>
    </p:spTree>
    <p:extLst>
      <p:ext uri="{BB962C8B-B14F-4D97-AF65-F5344CB8AC3E}">
        <p14:creationId xmlns:p14="http://schemas.microsoft.com/office/powerpoint/2010/main" val="1985357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Variable type</a:t>
            </a:r>
          </a:p>
          <a:p>
            <a:pPr lvl="1"/>
            <a:r>
              <a:rPr lang="en-US" altLang="zh-TW" dirty="0"/>
              <a:t>discrete variable</a:t>
            </a:r>
          </a:p>
          <a:p>
            <a:pPr lvl="2"/>
            <a:r>
              <a:rPr lang="en-US" altLang="zh-TW" dirty="0"/>
              <a:t>Toss the coin, Roll the dice</a:t>
            </a:r>
          </a:p>
          <a:p>
            <a:pPr lvl="1"/>
            <a:r>
              <a:rPr lang="en-US" altLang="zh-TW" dirty="0"/>
              <a:t>continuous variable</a:t>
            </a:r>
          </a:p>
          <a:p>
            <a:pPr lvl="2"/>
            <a:r>
              <a:rPr lang="en-US" altLang="zh-TW" dirty="0"/>
              <a:t>Height, Weight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 statistics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567608" y="3789040"/>
          <a:ext cx="721646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07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discrete variable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continuous variable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Statistical Chart</a:t>
                      </a:r>
                      <a:r>
                        <a:rPr lang="zh-TW" alt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Bar plot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長條圖</a:t>
                      </a:r>
                      <a:r>
                        <a:rPr lang="en-US" altLang="zh-TW" dirty="0"/>
                        <a:t>)</a:t>
                      </a:r>
                    </a:p>
                    <a:p>
                      <a:r>
                        <a:rPr lang="en-US" altLang="zh-TW" dirty="0"/>
                        <a:t>Pie chart (</a:t>
                      </a:r>
                      <a:r>
                        <a:rPr lang="zh-TW" altLang="en-US" dirty="0"/>
                        <a:t>圓形圖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Histogram (</a:t>
                      </a:r>
                      <a:r>
                        <a:rPr lang="zh-TW" altLang="en-US" dirty="0"/>
                        <a:t>直方圖</a:t>
                      </a:r>
                      <a:r>
                        <a:rPr lang="en-US" altLang="zh-TW" dirty="0"/>
                        <a:t>)</a:t>
                      </a:r>
                    </a:p>
                    <a:p>
                      <a:r>
                        <a:rPr lang="en-US" altLang="zh-TW" dirty="0"/>
                        <a:t>Box plot</a:t>
                      </a:r>
                      <a:r>
                        <a:rPr lang="en-US" altLang="zh-TW" baseline="0" dirty="0"/>
                        <a:t> (</a:t>
                      </a:r>
                      <a:r>
                        <a:rPr lang="zh-TW" altLang="en-US" baseline="0" dirty="0"/>
                        <a:t>盒鬚圖</a:t>
                      </a:r>
                      <a:r>
                        <a:rPr lang="en-US" altLang="zh-TW" baseline="0" dirty="0"/>
                        <a:t>)</a:t>
                      </a:r>
                    </a:p>
                    <a:p>
                      <a:r>
                        <a:rPr lang="en-US" altLang="zh-TW" baseline="0" dirty="0"/>
                        <a:t>Scatter plot(</a:t>
                      </a:r>
                      <a:r>
                        <a:rPr lang="zh-TW" altLang="en-US" baseline="0" dirty="0"/>
                        <a:t>散布圖</a:t>
                      </a:r>
                      <a:r>
                        <a:rPr lang="en-US" altLang="zh-TW" baseline="0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3830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</p:nvPr>
        </p:nvGraphicFramePr>
        <p:xfrm>
          <a:off x="1878361" y="1412776"/>
          <a:ext cx="8185119" cy="2123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3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3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0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26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Sample data: iris[,5]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cumulative frequency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relative frequency(%)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cumulative relative frequency</a:t>
                      </a:r>
                      <a:r>
                        <a:rPr lang="en-US" altLang="zh-TW" dirty="0"/>
                        <a:t>(%)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setosa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33.33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33.33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versicolor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33.33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66.67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virginica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33.33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Discrete Variable</a:t>
            </a:r>
            <a:r>
              <a:rPr lang="zh-TW" altLang="en-US" dirty="0"/>
              <a:t> </a:t>
            </a:r>
            <a:r>
              <a:rPr lang="en-US" altLang="zh-TW" dirty="0"/>
              <a:t>- Frequency distribution table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631504" y="3564792"/>
            <a:ext cx="8686800" cy="3293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table(iris[,5]) </a:t>
            </a:r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frequency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versicolor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virginica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50         50         50 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cumsum</a:t>
            </a:r>
            <a:r>
              <a:rPr lang="en-US" altLang="zh-TW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(table(iris[,5]))</a:t>
            </a:r>
            <a:r>
              <a:rPr lang="zh-TW" alt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cumulative frequency</a:t>
            </a:r>
            <a:endParaRPr lang="zh-TW" altLang="en-US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versicolor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virginica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50        100        150 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table(iris[,5])/length(iris[,5])*100</a:t>
            </a:r>
            <a:r>
              <a:rPr lang="zh-TW" alt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relative frequency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versicolor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virginica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33.33333 33.33333   33.33333 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cumsum</a:t>
            </a:r>
            <a:r>
              <a:rPr lang="en-US" altLang="zh-TW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(table(iris[,5])/length(iris[,5])*100)# cumulative relative frequency</a:t>
            </a:r>
          </a:p>
          <a:p>
            <a:r>
              <a:rPr lang="zh-TW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versicolor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virginica</a:t>
            </a:r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zh-TW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33.33333   66.66667  100.00000 </a:t>
            </a:r>
          </a:p>
        </p:txBody>
      </p:sp>
    </p:spTree>
    <p:extLst>
      <p:ext uri="{BB962C8B-B14F-4D97-AF65-F5344CB8AC3E}">
        <p14:creationId xmlns:p14="http://schemas.microsoft.com/office/powerpoint/2010/main" val="1239906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Scatter plot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  <p:sp>
        <p:nvSpPr>
          <p:cNvPr id="5" name="矩形 8"/>
          <p:cNvSpPr>
            <a:spLocks noChangeArrowheads="1"/>
          </p:cNvSpPr>
          <p:nvPr/>
        </p:nvSpPr>
        <p:spPr bwMode="auto">
          <a:xfrm>
            <a:off x="2010782" y="1844825"/>
            <a:ext cx="8172400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plot(iris[,3:4],main="Main title",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="Title of x-axis",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="Title of y-axis")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2818732"/>
            <a:ext cx="3573016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48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 plot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5" y="2784475"/>
            <a:ext cx="2160587" cy="215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3" y="2808133"/>
            <a:ext cx="2162175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8"/>
          <p:cNvSpPr>
            <a:spLocks noChangeArrowheads="1"/>
          </p:cNvSpPr>
          <p:nvPr/>
        </p:nvSpPr>
        <p:spPr bwMode="auto">
          <a:xfrm>
            <a:off x="3071664" y="1988840"/>
            <a:ext cx="5561138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plot(iris[,3],type="l",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91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You can plot most of things by R and save your time for high-throughput data analysis</a:t>
            </a: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/>
              <a:t>Moreover, you can plot something special…</a:t>
            </a:r>
          </a:p>
        </p:txBody>
      </p:sp>
      <p:sp>
        <p:nvSpPr>
          <p:cNvPr id="307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Plot controlling in R</a:t>
            </a:r>
            <a:br>
              <a:rPr lang="en-US" altLang="zh-TW"/>
            </a:br>
            <a:r>
              <a:rPr lang="en-US" altLang="zh-TW" sz="2400"/>
              <a:t>(</a:t>
            </a:r>
            <a:r>
              <a:rPr lang="en-US" altLang="zh-TW" sz="2400">
                <a:hlinkClick r:id="rId2"/>
              </a:rPr>
              <a:t>http://www.statmethods.net/index.html</a:t>
            </a:r>
            <a:r>
              <a:rPr lang="en-US" altLang="zh-TW" sz="2400"/>
              <a:t>)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229D41F-19F1-47FC-A617-6A44B79099FB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pic>
        <p:nvPicPr>
          <p:cNvPr id="18434" name="Picture 2" descr="http://www.statmethods.net/graphs/images/barplo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1" y="2603501"/>
            <a:ext cx="900113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 descr="http://www.statmethods.net/graphs/images/barplot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2603501"/>
            <a:ext cx="900112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 descr="http://www.statmethods.net/graphs/images/barplot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1" y="2603501"/>
            <a:ext cx="900113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8" descr="http://www.statmethods.net/graphs/images/barplot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3" y="2603501"/>
            <a:ext cx="900112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10" descr="http://www.statmethods.net/graphs/images/lines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4"/>
          <a:stretch>
            <a:fillRect/>
          </a:stretch>
        </p:blipFill>
        <p:spPr bwMode="auto">
          <a:xfrm>
            <a:off x="9167814" y="2603500"/>
            <a:ext cx="1392237" cy="184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4" name="Picture 12" descr="http://www.statmethods.net/graphs/images/pie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6" y="2603501"/>
            <a:ext cx="900113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6" name="Picture 14" descr="http://www.statmethods.net/graphs/images/pie3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3503613"/>
            <a:ext cx="90011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8" name="Picture 16" descr="http://www.statmethods.net/graphs/images/scatterplot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213" y="3503613"/>
            <a:ext cx="900112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0" name="Picture 18" descr="http://www.statmethods.net/graphs/images/scatterplot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76" y="3532188"/>
            <a:ext cx="90011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6" name="Picture 24" descr="http://www.statmethods.net/graphs/images/boxplot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63" y="3563938"/>
            <a:ext cx="900112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8" name="Picture 26" descr="http://www.statmethods.net/graphs/images/spmatrix3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538538"/>
            <a:ext cx="900113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0" name="Picture 28" descr="http://www.statmethods.net/graphs/images/histogram3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5014738"/>
            <a:ext cx="1800225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2" name="Picture 30" descr="http://www.statmethods.net/graphs/images/dotplot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6" y="5014738"/>
            <a:ext cx="1800225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4" name="Picture 32" descr="http://www.statmethods.net/graphs/images/boxplot2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5005214"/>
            <a:ext cx="18002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6" name="Picture 34" descr="http://www.statmethods.net/graphs/images/s3d1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707" y="5014738"/>
            <a:ext cx="1800225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群組 8"/>
          <p:cNvGrpSpPr>
            <a:grpSpLocks/>
          </p:cNvGrpSpPr>
          <p:nvPr/>
        </p:nvGrpSpPr>
        <p:grpSpPr bwMode="auto">
          <a:xfrm>
            <a:off x="3390901" y="26369"/>
            <a:ext cx="5776912" cy="6840538"/>
            <a:chOff x="2233901" y="-103887"/>
            <a:chExt cx="5776227" cy="6840790"/>
          </a:xfrm>
        </p:grpSpPr>
        <p:pic>
          <p:nvPicPr>
            <p:cNvPr id="3094" name="Picture 36" descr="台灣海岸線圖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901" y="-103887"/>
              <a:ext cx="4902101" cy="6696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5" name="矩形 6"/>
            <p:cNvSpPr>
              <a:spLocks noChangeArrowheads="1"/>
            </p:cNvSpPr>
            <p:nvPr/>
          </p:nvSpPr>
          <p:spPr bwMode="auto">
            <a:xfrm>
              <a:off x="2339752" y="6367571"/>
              <a:ext cx="56703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>
                  <a:hlinkClick r:id="rId19"/>
                </a:rPr>
                <a:t>http://personlin.pixnet.net/blog/post/23285250</a:t>
              </a:r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500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https://plot.ly/r/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Plotly</a:t>
            </a:r>
            <a:r>
              <a:rPr lang="en-US" altLang="zh-TW" dirty="0"/>
              <a:t> package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2924944"/>
            <a:ext cx="8899024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77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https://plot.ly/r/line-and-scatter/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Scatter plot in </a:t>
            </a:r>
            <a:r>
              <a:rPr lang="en-US" altLang="zh-TW" dirty="0" err="1"/>
              <a:t>plotly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8988"/>
            <a:ext cx="6248400" cy="3429000"/>
          </a:xfrm>
        </p:spPr>
      </p:pic>
      <p:sp>
        <p:nvSpPr>
          <p:cNvPr id="6" name="矩形 5"/>
          <p:cNvSpPr/>
          <p:nvPr/>
        </p:nvSpPr>
        <p:spPr>
          <a:xfrm>
            <a:off x="1847528" y="2369145"/>
            <a:ext cx="86868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 = plot_ly(data = iris, x = ~Sepal.Length, y = ~Sepal.Width,type =</a:t>
            </a:r>
            <a:r>
              <a:rPr lang="zh-TW" alt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"scatter"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,mode = </a:t>
            </a:r>
            <a:r>
              <a:rPr lang="zh-TW" alt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'markers'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</a:t>
            </a:r>
          </a:p>
        </p:txBody>
      </p:sp>
    </p:spTree>
    <p:extLst>
      <p:ext uri="{BB962C8B-B14F-4D97-AF65-F5344CB8AC3E}">
        <p14:creationId xmlns:p14="http://schemas.microsoft.com/office/powerpoint/2010/main" val="1210999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166" y="3001078"/>
            <a:ext cx="6331668" cy="3635649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https://plot.ly/r/line-charts/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 plot in </a:t>
            </a:r>
            <a:r>
              <a:rPr lang="en-US" altLang="zh-TW" dirty="0" err="1"/>
              <a:t>plotly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853439" y="2110763"/>
            <a:ext cx="8363272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 = read.csv("exchangerate.csv",header = T,sep=",")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 = plot_ly(data, x = ~date, y = ~rate, type = 'scatter', mode = '</a:t>
            </a:r>
            <a:r>
              <a:rPr lang="zh-TW" altLang="en-US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lines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904312" y="584408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???????????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644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 plot in </a:t>
            </a:r>
            <a:r>
              <a:rPr lang="en-US" altLang="zh-TW" dirty="0" err="1"/>
              <a:t>plotly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854422" y="1772817"/>
            <a:ext cx="8363272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 = read.csv("exchangerate.csv",header = T,sep=",")</a:t>
            </a:r>
            <a:endParaRPr lang="en-US" altLang="zh-TW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data[,1] = ordered(data[,1], levels = data[,1])</a:t>
            </a:r>
            <a:endParaRPr lang="zh-TW" altLang="en-US" sz="14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 = plot_ly(data, x = ~date, y = ~rate, type = 'scatter', mode = '</a:t>
            </a:r>
            <a:r>
              <a:rPr lang="zh-TW" altLang="en-US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lines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52" y="2790698"/>
            <a:ext cx="7083413" cy="406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77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Discrete Variable</a:t>
            </a:r>
            <a:r>
              <a:rPr lang="zh-TW" altLang="en-US" dirty="0"/>
              <a:t> </a:t>
            </a:r>
            <a:r>
              <a:rPr lang="en-US" altLang="zh-TW" dirty="0"/>
              <a:t>- Bar plot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5814" y="2110007"/>
            <a:ext cx="3008372" cy="3003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4072" y="2023377"/>
            <a:ext cx="3101336" cy="309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1981200" y="1763237"/>
            <a:ext cx="3657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(table(iris[,5]))</a:t>
            </a:r>
          </a:p>
        </p:txBody>
      </p:sp>
      <p:sp>
        <p:nvSpPr>
          <p:cNvPr id="11" name="矩形 10"/>
          <p:cNvSpPr/>
          <p:nvPr/>
        </p:nvSpPr>
        <p:spPr>
          <a:xfrm>
            <a:off x="5879976" y="1774947"/>
            <a:ext cx="46123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(table(iris[,5]),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hori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=T)</a:t>
            </a:r>
          </a:p>
        </p:txBody>
      </p:sp>
    </p:spTree>
    <p:extLst>
      <p:ext uri="{BB962C8B-B14F-4D97-AF65-F5344CB8AC3E}">
        <p14:creationId xmlns:p14="http://schemas.microsoft.com/office/powerpoint/2010/main" val="3070956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Discrete Variable</a:t>
            </a:r>
            <a:r>
              <a:rPr lang="zh-TW" altLang="en-US" dirty="0"/>
              <a:t> </a:t>
            </a:r>
            <a:r>
              <a:rPr lang="en-US" altLang="zh-TW" dirty="0"/>
              <a:t>- Bar plot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89793D7-D998-4B7C-8147-950851F2D46F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656117" y="1941658"/>
            <a:ext cx="7521146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data =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titanic %&gt;%  </a:t>
            </a:r>
            <a:endParaRPr lang="en-US" altLang="zh-TW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group_by(Sex) %&gt;%  </a:t>
            </a:r>
            <a:endParaRPr lang="en-US" altLang="zh-TW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summarise(Sexsum = sum(Freq, na.rm=TRUE))</a:t>
            </a:r>
            <a:endParaRPr lang="en-US" altLang="zh-TW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Sex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Sexsum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Male   1731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Female    470</a:t>
            </a: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data$Sexsum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names.arg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data$Sex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zh-TW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624" y="4149080"/>
            <a:ext cx="2846173" cy="22979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7577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Please use </a:t>
            </a:r>
            <a:r>
              <a:rPr lang="en-US" altLang="zh-TW" dirty="0" err="1"/>
              <a:t>barplot</a:t>
            </a:r>
            <a:r>
              <a:rPr lang="en-US" altLang="zh-TW" dirty="0"/>
              <a:t> to show the common name in English in 2012.</a:t>
            </a:r>
          </a:p>
          <a:p>
            <a:endParaRPr lang="en-US" altLang="zh-TW" dirty="0"/>
          </a:p>
          <a:p>
            <a:r>
              <a:rPr lang="en-US" altLang="zh-TW" dirty="0"/>
              <a:t>Hint:</a:t>
            </a:r>
          </a:p>
          <a:p>
            <a:pPr lvl="1"/>
            <a:r>
              <a:rPr lang="en-US" altLang="zh-TW" dirty="0"/>
              <a:t>data = read.csv("name_english.csv",</a:t>
            </a:r>
            <a:r>
              <a:rPr lang="en-US" altLang="zh-TW" dirty="0" err="1"/>
              <a:t>sep</a:t>
            </a:r>
            <a:r>
              <a:rPr lang="en-US" altLang="zh-TW" dirty="0"/>
              <a:t>=",", header=F)</a:t>
            </a:r>
          </a:p>
          <a:p>
            <a:pPr lvl="1"/>
            <a:r>
              <a:rPr lang="en-US" altLang="zh-TW" dirty="0" err="1"/>
              <a:t>colnames</a:t>
            </a:r>
            <a:r>
              <a:rPr lang="en-US" altLang="zh-TW" dirty="0"/>
              <a:t>(data) = c("sex", "year", "name", "</a:t>
            </a:r>
            <a:r>
              <a:rPr lang="en-US" altLang="zh-TW" dirty="0" err="1"/>
              <a:t>freq</a:t>
            </a:r>
            <a:r>
              <a:rPr lang="en-US" altLang="zh-TW" dirty="0"/>
              <a:t>")</a:t>
            </a:r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4221089"/>
            <a:ext cx="4355976" cy="24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11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Discrete Variable</a:t>
            </a:r>
            <a:r>
              <a:rPr lang="zh-TW" altLang="en-US" dirty="0"/>
              <a:t> </a:t>
            </a:r>
            <a:r>
              <a:rPr lang="en-US" altLang="zh-TW" dirty="0"/>
              <a:t>– Pie plot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9793D7-D998-4B7C-8147-950851F2D46F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720" y="2343653"/>
            <a:ext cx="3908533" cy="3901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5" y="2479757"/>
            <a:ext cx="3961631" cy="395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1682918" y="1971924"/>
            <a:ext cx="338706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(table(iris[,5]))</a:t>
            </a:r>
          </a:p>
        </p:txBody>
      </p:sp>
      <p:sp>
        <p:nvSpPr>
          <p:cNvPr id="13" name="矩形 12"/>
          <p:cNvSpPr/>
          <p:nvPr/>
        </p:nvSpPr>
        <p:spPr>
          <a:xfrm>
            <a:off x="5205253" y="1833426"/>
            <a:ext cx="549270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x=c("Flower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A","Flower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B","Flower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C")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pie(table(iris[,5]),labels=x)</a:t>
            </a:r>
          </a:p>
        </p:txBody>
      </p:sp>
    </p:spTree>
    <p:extLst>
      <p:ext uri="{BB962C8B-B14F-4D97-AF65-F5344CB8AC3E}">
        <p14:creationId xmlns:p14="http://schemas.microsoft.com/office/powerpoint/2010/main" val="1097820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Discrete Variable</a:t>
            </a:r>
            <a:r>
              <a:rPr lang="zh-TW" altLang="en-US" dirty="0"/>
              <a:t> </a:t>
            </a:r>
            <a:r>
              <a:rPr lang="en-US" altLang="zh-TW" dirty="0"/>
              <a:t>– Pie plot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89793D7-D998-4B7C-8147-950851F2D46F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1916833"/>
            <a:ext cx="5129246" cy="512414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711624" y="1809475"/>
            <a:ext cx="698477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altLang="zh-TW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(table(iris[,5])/length(iris[,5])*100,2)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lbls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=paste(names(x),x,"%")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pie(table(iris[,5]),labels=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lbls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8090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Use function(sample) to simulate the unfair dice</a:t>
            </a:r>
          </a:p>
          <a:p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x = sample(1:6, 150, replace=T, </a:t>
            </a:r>
            <a:r>
              <a:rPr lang="en-US" altLang="zh-TW" dirty="0" err="1">
                <a:solidFill>
                  <a:schemeClr val="tx1"/>
                </a:solidFill>
              </a:rPr>
              <a:t>prob</a:t>
            </a:r>
            <a:r>
              <a:rPr lang="en-US" altLang="zh-TW" dirty="0">
                <a:solidFill>
                  <a:schemeClr val="tx1"/>
                </a:solidFill>
              </a:rPr>
              <a:t>=c(0.1, 0.1, 0.2, 0.2, 0.2, 0.2))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Please create the </a:t>
            </a:r>
            <a:r>
              <a:rPr lang="en-US" altLang="zh-TW" dirty="0"/>
              <a:t>frequency distribution table</a:t>
            </a:r>
            <a:r>
              <a:rPr lang="en-US" altLang="zh-TW" dirty="0">
                <a:solidFill>
                  <a:schemeClr val="tx1"/>
                </a:solidFill>
              </a:rPr>
              <a:t>(save as out.csv), bar plot and pie plot.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Exercise 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89793D7-D998-4B7C-8147-950851F2D46F}" type="slidenum">
              <a:rPr lang="zh-TW" altLang="en-US" smtClean="0">
                <a:solidFill>
                  <a:schemeClr val="bg1"/>
                </a:solidFill>
              </a:rPr>
              <a:pPr>
                <a:defRPr/>
              </a:pPr>
              <a:t>49</a:t>
            </a:fld>
            <a:endParaRPr lang="zh-TW" altLang="en-US">
              <a:solidFill>
                <a:schemeClr val="bg1"/>
              </a:solidFill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708" y="2060848"/>
            <a:ext cx="6538689" cy="837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4684368"/>
            <a:ext cx="1800000" cy="1796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052" y="4687926"/>
            <a:ext cx="1800000" cy="1796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6" t="12491" r="10069" b="14585"/>
          <a:stretch/>
        </p:blipFill>
        <p:spPr bwMode="auto">
          <a:xfrm>
            <a:off x="6023992" y="4653136"/>
            <a:ext cx="1800000" cy="1846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3" t="18062" r="15248" b="21142"/>
          <a:stretch/>
        </p:blipFill>
        <p:spPr bwMode="auto">
          <a:xfrm>
            <a:off x="7968208" y="4702936"/>
            <a:ext cx="1800000" cy="17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723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Plot </a:t>
            </a:r>
          </a:p>
          <a:p>
            <a:pPr lvl="1" eaLnBrk="1" hangingPunct="1"/>
            <a:r>
              <a:rPr lang="en-US" altLang="zh-TW" dirty="0"/>
              <a:t>High-level</a:t>
            </a:r>
          </a:p>
          <a:p>
            <a:pPr lvl="1" eaLnBrk="1" hangingPunct="1"/>
            <a:r>
              <a:rPr lang="en-US" altLang="zh-TW" dirty="0"/>
              <a:t>Low-level</a:t>
            </a:r>
          </a:p>
          <a:p>
            <a:pPr eaLnBrk="1" hangingPunct="1"/>
            <a:r>
              <a:rPr lang="en-US" altLang="zh-TW" dirty="0"/>
              <a:t>Basic plot controlling</a:t>
            </a:r>
          </a:p>
        </p:txBody>
      </p:sp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5767A9-C640-4F78-A317-A21BE63FB28D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711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Data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x=read.csv("Taiwan.csv",</a:t>
            </a:r>
            <a:r>
              <a:rPr lang="en-US" altLang="zh-TW" dirty="0" err="1">
                <a:solidFill>
                  <a:schemeClr val="tx1"/>
                </a:solidFill>
              </a:rPr>
              <a:t>sep</a:t>
            </a:r>
            <a:r>
              <a:rPr lang="en-US" altLang="zh-TW" dirty="0">
                <a:solidFill>
                  <a:schemeClr val="tx1"/>
                </a:solidFill>
              </a:rPr>
              <a:t>=",")</a:t>
            </a: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Plot a bar plot and a pie plot and save as </a:t>
            </a:r>
            <a:r>
              <a:rPr lang="en-US" altLang="zh-TW" dirty="0" err="1">
                <a:solidFill>
                  <a:schemeClr val="tx1"/>
                </a:solidFill>
              </a:rPr>
              <a:t>png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By </a:t>
            </a:r>
            <a:r>
              <a:rPr lang="en-US" altLang="zh-TW" dirty="0"/>
              <a:t>Resident 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By Area</a:t>
            </a:r>
          </a:p>
          <a:p>
            <a:pPr lvl="1"/>
            <a:endParaRPr lang="zh-TW" altLang="en-US" dirty="0">
              <a:solidFill>
                <a:schemeClr val="tx1"/>
              </a:solidFill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Exercise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649760" y="4149080"/>
            <a:ext cx="889248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png</a:t>
            </a:r>
            <a:r>
              <a:rPr lang="en-US" altLang="zh-TW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("barplot.</a:t>
            </a:r>
            <a:r>
              <a:rPr lang="en-US" altLang="zh-TW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png</a:t>
            </a:r>
            <a:r>
              <a:rPr lang="en-US" altLang="zh-TW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",width = 10,height = 5,res = 300,units="in")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dev.off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411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Exercise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49" y="3841475"/>
            <a:ext cx="5760000" cy="288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800" y="692696"/>
            <a:ext cx="576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834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Exercise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722" y="2204864"/>
            <a:ext cx="3600000" cy="36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94" y="2204864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32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https://plot.ly/r/bar-charts/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Bar chart in </a:t>
            </a:r>
            <a:r>
              <a:rPr lang="en-US" altLang="zh-TW" dirty="0" err="1"/>
              <a:t>plotly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981200" y="2060849"/>
            <a:ext cx="5382344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plotly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 = as.data.frame(table(iris[,5]))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 = plot_ly( data = a,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x = ~Var1,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y = ~Freq,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name = "iris",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type = </a:t>
            </a:r>
            <a:r>
              <a:rPr lang="zh-TW" alt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"bar"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)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1" y="3832854"/>
            <a:ext cx="5531795" cy="296274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507" y="2132857"/>
            <a:ext cx="2451602" cy="1289645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560618" y="2489646"/>
            <a:ext cx="5583382" cy="5943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513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https://plot.ly/r/pie-charts/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Pie chart in </a:t>
            </a:r>
            <a:r>
              <a:rPr lang="en-US" altLang="zh-TW" dirty="0" err="1"/>
              <a:t>plotly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98" y="3781528"/>
            <a:ext cx="3786689" cy="299695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606615" y="2119021"/>
            <a:ext cx="9061385" cy="160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plotly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zh-TW" altLang="en-US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 = as.data.frame(table(iris[,5]))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 = plot_ly( data = a, </a:t>
            </a:r>
            <a:r>
              <a:rPr lang="zh-TW" altLang="en-US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labels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= ~Var1, </a:t>
            </a:r>
            <a:r>
              <a:rPr lang="zh-TW" altLang="en-US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~Freq, type = </a:t>
            </a:r>
            <a:r>
              <a:rPr lang="zh-TW" altLang="en-US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"pie"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layout(title = 'iris',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xaxis = list(showgrid = FALSE, zeroline = FALSE, showticklabels = FALSE),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       yaxis = list(showgrid = FALSE, zeroline = FALSE, showticklabels = FALSE))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</a:t>
            </a:r>
          </a:p>
        </p:txBody>
      </p:sp>
    </p:spTree>
    <p:extLst>
      <p:ext uri="{BB962C8B-B14F-4D97-AF65-F5344CB8AC3E}">
        <p14:creationId xmlns:p14="http://schemas.microsoft.com/office/powerpoint/2010/main" val="3267268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Data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x=read.csv("Taiwan.csv",</a:t>
            </a:r>
            <a:r>
              <a:rPr lang="en-US" altLang="zh-TW" dirty="0" err="1">
                <a:solidFill>
                  <a:schemeClr val="tx1"/>
                </a:solidFill>
              </a:rPr>
              <a:t>sep</a:t>
            </a:r>
            <a:r>
              <a:rPr lang="en-US" altLang="zh-TW" dirty="0">
                <a:solidFill>
                  <a:schemeClr val="tx1"/>
                </a:solidFill>
              </a:rPr>
              <a:t>=",")</a:t>
            </a:r>
          </a:p>
          <a:p>
            <a:pPr lvl="1"/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Use </a:t>
            </a:r>
            <a:r>
              <a:rPr lang="en-US" altLang="zh-TW" dirty="0" err="1">
                <a:solidFill>
                  <a:schemeClr val="tx1"/>
                </a:solidFill>
              </a:rPr>
              <a:t>plotly</a:t>
            </a:r>
            <a:r>
              <a:rPr lang="en-US" altLang="zh-TW" dirty="0">
                <a:solidFill>
                  <a:schemeClr val="tx1"/>
                </a:solidFill>
              </a:rPr>
              <a:t> package to plot a bar plot and a pie plot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By </a:t>
            </a:r>
            <a:r>
              <a:rPr lang="en-US" altLang="zh-TW" dirty="0"/>
              <a:t>Resident 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By Area</a:t>
            </a:r>
          </a:p>
          <a:p>
            <a:pPr lvl="1"/>
            <a:endParaRPr lang="zh-TW" altLang="en-US" dirty="0">
              <a:solidFill>
                <a:schemeClr val="tx1"/>
              </a:solidFill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Exercise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8901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628801"/>
            <a:ext cx="5400000" cy="3380389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Exercise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00" y="3443401"/>
            <a:ext cx="5400000" cy="338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39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502466"/>
            <a:ext cx="5400000" cy="3384247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Exercise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3337229"/>
            <a:ext cx="5400000" cy="338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38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Continuous variable - histogram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151784" y="1815791"/>
            <a:ext cx="353873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x=iris[,2]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354" y="2708921"/>
            <a:ext cx="4969292" cy="38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36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https://plot.ly/r/histograms/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Histogram in </a:t>
            </a:r>
            <a:r>
              <a:rPr lang="en-US" altLang="zh-TW" dirty="0" err="1"/>
              <a:t>plotly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351584" y="2272478"/>
            <a:ext cx="655272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 = plot_ly(x = iris[,2], type = "</a:t>
            </a:r>
            <a:r>
              <a:rPr lang="zh-TW" alt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21" y="3119502"/>
            <a:ext cx="5714758" cy="358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85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High-level</a:t>
            </a:r>
          </a:p>
          <a:p>
            <a:pPr lvl="1"/>
            <a:r>
              <a:rPr lang="en-US" altLang="zh-TW" dirty="0"/>
              <a:t>Generate a plot that cannot be replaced except a plot from another high-level plotting function</a:t>
            </a:r>
          </a:p>
          <a:p>
            <a:r>
              <a:rPr lang="en-US" altLang="zh-TW" dirty="0"/>
              <a:t>Low-level</a:t>
            </a:r>
          </a:p>
          <a:p>
            <a:pPr lvl="1"/>
            <a:r>
              <a:rPr lang="en-US" altLang="zh-TW" dirty="0"/>
              <a:t>Generate items for decorating a plot from a high-level plotting function</a:t>
            </a:r>
            <a:endParaRPr lang="zh-TW" altLang="en-US" dirty="0"/>
          </a:p>
        </p:txBody>
      </p:sp>
      <p:sp>
        <p:nvSpPr>
          <p:cNvPr id="512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High-level vs. low-level plots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E7D6F1A-625E-4D8F-8F1B-B6AA7952CFA8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07671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Continuous variable - box plot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B3B740C-6D3A-48E2-B0E4-C89C5F3A5347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628800"/>
            <a:ext cx="8238238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8184232" y="2060848"/>
            <a:ext cx="144016" cy="2160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653014" y="2314972"/>
            <a:ext cx="144016" cy="2160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528048" y="3183260"/>
            <a:ext cx="144016" cy="2160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441182" y="5680298"/>
            <a:ext cx="144016" cy="2160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19732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Continuous variable - box plot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900906"/>
            <a:ext cx="3657600" cy="2808789"/>
          </a:xfrm>
        </p:spPr>
      </p:pic>
      <p:sp>
        <p:nvSpPr>
          <p:cNvPr id="8" name="矩形 7"/>
          <p:cNvSpPr/>
          <p:nvPr/>
        </p:nvSpPr>
        <p:spPr>
          <a:xfrm>
            <a:off x="2261829" y="1721558"/>
            <a:ext cx="309634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x=iris[,2]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boxplot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</p:txBody>
      </p:sp>
      <p:sp>
        <p:nvSpPr>
          <p:cNvPr id="11" name="矩形 10"/>
          <p:cNvSpPr/>
          <p:nvPr/>
        </p:nvSpPr>
        <p:spPr>
          <a:xfrm>
            <a:off x="6528048" y="1721557"/>
            <a:ext cx="35387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plot(x)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104" y="2806823"/>
            <a:ext cx="3902625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528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內容版面配置區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29" y="2756712"/>
            <a:ext cx="4285028" cy="3290611"/>
          </a:xfrm>
          <a:prstGeom prst="rect">
            <a:avLst/>
          </a:prstGeom>
        </p:spPr>
      </p:pic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Continuous variable - box plot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89793D7-D998-4B7C-8147-950851F2D46F}" type="slidenum">
              <a:rPr lang="zh-TW" altLang="en-US" smtClean="0"/>
              <a:pPr>
                <a:defRPr/>
              </a:pPr>
              <a:t>62</a:t>
            </a:fld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703513" y="1772817"/>
            <a:ext cx="504055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x=iris[,2]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boxplot(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x,plot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=F)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#show result</a:t>
            </a:r>
          </a:p>
        </p:txBody>
      </p:sp>
      <p:sp>
        <p:nvSpPr>
          <p:cNvPr id="10" name="矩形 9"/>
          <p:cNvSpPr/>
          <p:nvPr/>
        </p:nvSpPr>
        <p:spPr>
          <a:xfrm>
            <a:off x="7687094" y="1600201"/>
            <a:ext cx="2766392" cy="5262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$stats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[,1]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[1,]  2.2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[2,]  2.8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[3,]  3.0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[4,]  3.3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[5,]  4.0</a:t>
            </a:r>
          </a:p>
          <a:p>
            <a:endParaRPr lang="zh-TW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$n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150</a:t>
            </a:r>
          </a:p>
          <a:p>
            <a:endParaRPr lang="zh-TW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$conf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[,1]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[1,] 2.935497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[2,] 3.064503</a:t>
            </a:r>
          </a:p>
          <a:p>
            <a:endParaRPr lang="zh-TW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$out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4.4 4.1 4.2 2.0</a:t>
            </a:r>
          </a:p>
          <a:p>
            <a:endParaRPr lang="zh-TW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$group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1 1 1 1</a:t>
            </a:r>
          </a:p>
          <a:p>
            <a:endParaRPr lang="zh-TW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$names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US" altLang="zh-TW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TW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zh-TW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4190288" y="2132856"/>
            <a:ext cx="4209968" cy="3199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4190288" y="2419148"/>
            <a:ext cx="4209969" cy="23311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4190288" y="2591763"/>
            <a:ext cx="4209968" cy="1954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4223792" y="2779188"/>
            <a:ext cx="4176465" cy="15030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4190286" y="3026535"/>
            <a:ext cx="4262548" cy="558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215681" y="6223488"/>
            <a:ext cx="40767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</a:rPr>
              <a:t>the lower and upper extremes of the notch</a:t>
            </a:r>
          </a:p>
          <a:p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</a:rPr>
              <a:t>= median ± 1.58*IQR / </a:t>
            </a:r>
            <a:r>
              <a:rPr lang="en-US" altLang="zh-TW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sqrt</a:t>
            </a:r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</a:rPr>
              <a:t>(n)</a:t>
            </a:r>
            <a:endParaRPr lang="zh-TW" altLang="en-US" dirty="0">
              <a:solidFill>
                <a:srgbClr val="7030A0"/>
              </a:solidFill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5303912" y="4115572"/>
            <a:ext cx="2773288" cy="211947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 flipV="1">
            <a:off x="4240634" y="3298186"/>
            <a:ext cx="4015606" cy="207503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5659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Data Preprocessing</a:t>
            </a:r>
          </a:p>
          <a:p>
            <a:pPr lvl="1"/>
            <a:r>
              <a:rPr lang="en-US" altLang="zh-TW" dirty="0"/>
              <a:t>Filter outlier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Box Plot Application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63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35217" y="2122973"/>
            <a:ext cx="8136904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remove_outliers &lt;- function(x) {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qnt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zh-TW" alt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quantile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probs=c(.25, .75))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1.5 * IQR(x)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y[x &lt; (qnt[1] - H)]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y[x &gt; (qnt[2] + H)]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x=iris[,2]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remove_outliers(x)</a:t>
            </a:r>
          </a:p>
          <a:p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boxplot(x)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boxplot(y)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487" y="1202516"/>
            <a:ext cx="3600000" cy="249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487" y="3966907"/>
            <a:ext cx="3600000" cy="2496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7014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https://plot.ly/r/box-plots/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Boxplot in </a:t>
            </a:r>
            <a:r>
              <a:rPr lang="en-US" altLang="zh-TW" dirty="0" err="1"/>
              <a:t>plotly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64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631504" y="2136339"/>
            <a:ext cx="8856984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 = plot_ly(data = iris, y = ~Sepal.Length, type = "</a:t>
            </a:r>
            <a:r>
              <a:rPr lang="zh-TW" alt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endParaRPr lang="en-US" altLang="zh-TW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name="Sepal.Length") %&gt;%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add_trace(y = ~Sepal.Width, name="Sepal.Width") %&gt;%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add_trace(y = ~Petal.Length, name="Petal.Length") %&gt;%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 add_trace(y = ~Petal.Width, name="Petal.Width")</a:t>
            </a:r>
          </a:p>
          <a:p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3571053"/>
            <a:ext cx="5244746" cy="32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486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</a:p>
          <a:p>
            <a:pPr lvl="1"/>
            <a:r>
              <a:rPr lang="en-US" altLang="zh-TW" dirty="0"/>
              <a:t>x=read.csv("Taipei_LAND_A.csv",</a:t>
            </a:r>
            <a:r>
              <a:rPr lang="en-US" altLang="zh-TW" dirty="0" err="1"/>
              <a:t>sep</a:t>
            </a:r>
            <a:r>
              <a:rPr lang="en-US" altLang="zh-TW" dirty="0"/>
              <a:t>=",",header=T)</a:t>
            </a:r>
          </a:p>
          <a:p>
            <a:endParaRPr lang="en-US" altLang="zh-TW" dirty="0"/>
          </a:p>
          <a:p>
            <a:r>
              <a:rPr lang="en-US" altLang="zh-TW" dirty="0"/>
              <a:t>Please use boxplot to visualize the data.</a:t>
            </a:r>
          </a:p>
          <a:p>
            <a:pPr lvl="1"/>
            <a:r>
              <a:rPr lang="en-US" altLang="zh-TW" dirty="0"/>
              <a:t>boxplot()</a:t>
            </a:r>
          </a:p>
          <a:p>
            <a:pPr lvl="1"/>
            <a:r>
              <a:rPr lang="en-US" altLang="zh-TW" dirty="0" err="1"/>
              <a:t>plotly</a:t>
            </a:r>
            <a:r>
              <a:rPr lang="en-US" altLang="zh-TW" dirty="0"/>
              <a:t>()</a:t>
            </a:r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673" y="3214966"/>
            <a:ext cx="5934127" cy="17630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33999" t="11363"/>
          <a:stretch/>
        </p:blipFill>
        <p:spPr>
          <a:xfrm>
            <a:off x="4270640" y="4977991"/>
            <a:ext cx="5940160" cy="184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915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內容版面配置區 2"/>
          <p:cNvSpPr>
            <a:spLocks noGrp="1"/>
          </p:cNvSpPr>
          <p:nvPr>
            <p:ph idx="1"/>
          </p:nvPr>
        </p:nvSpPr>
        <p:spPr>
          <a:xfrm>
            <a:off x="594520" y="1510346"/>
            <a:ext cx="4008437" cy="4525962"/>
          </a:xfrm>
        </p:spPr>
        <p:txBody>
          <a:bodyPr/>
          <a:lstStyle/>
          <a:p>
            <a:pPr eaLnBrk="1" hangingPunct="1"/>
            <a:r>
              <a:rPr lang="en-US" altLang="zh-TW" dirty="0" err="1"/>
              <a:t>matplot</a:t>
            </a:r>
            <a:r>
              <a:rPr lang="en-US" altLang="zh-TW" dirty="0"/>
              <a:t>()</a:t>
            </a:r>
            <a:r>
              <a:rPr lang="zh-TW" altLang="en-US" dirty="0"/>
              <a:t> </a:t>
            </a:r>
            <a:endParaRPr lang="en-US" altLang="zh-TW" dirty="0"/>
          </a:p>
          <a:p>
            <a:pPr lvl="1" eaLnBrk="1" hangingPunct="1"/>
            <a:r>
              <a:rPr lang="en-US" altLang="zh-TW" dirty="0" err="1"/>
              <a:t>y</a:t>
            </a:r>
            <a:r>
              <a:rPr lang="en-US" altLang="zh-TW" baseline="-25000" dirty="0" err="1"/>
              <a:t>1</a:t>
            </a:r>
            <a:r>
              <a:rPr lang="en-US" altLang="zh-TW" dirty="0"/>
              <a:t>, </a:t>
            </a:r>
            <a:r>
              <a:rPr lang="en-US" altLang="zh-TW" dirty="0" err="1"/>
              <a:t>y</a:t>
            </a:r>
            <a:r>
              <a:rPr lang="en-US" altLang="zh-TW" baseline="-25000" dirty="0" err="1"/>
              <a:t>2</a:t>
            </a:r>
            <a:r>
              <a:rPr lang="en-US" altLang="zh-TW" dirty="0"/>
              <a:t>, </a:t>
            </a:r>
            <a:r>
              <a:rPr lang="en-US" altLang="zh-TW" dirty="0" err="1"/>
              <a:t>y</a:t>
            </a:r>
            <a:r>
              <a:rPr lang="en-US" altLang="zh-TW" baseline="-25000" dirty="0" err="1"/>
              <a:t>3</a:t>
            </a:r>
            <a:r>
              <a:rPr lang="en-US" altLang="zh-TW" dirty="0"/>
              <a:t>,…</a:t>
            </a:r>
          </a:p>
          <a:p>
            <a:pPr lvl="1" eaLnBrk="1" hangingPunct="1"/>
            <a:r>
              <a:rPr lang="en-US" altLang="zh-TW" dirty="0"/>
              <a:t>The same x for multiple y</a:t>
            </a: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lvl="1" eaLnBrk="1" hangingPunct="1"/>
            <a:endParaRPr lang="en-US" altLang="zh-TW" dirty="0"/>
          </a:p>
        </p:txBody>
      </p:sp>
      <p:sp>
        <p:nvSpPr>
          <p:cNvPr id="2048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Multiple data in one figure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78E542-672E-4717-A02C-953EC2CF0BCC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  <p:sp>
        <p:nvSpPr>
          <p:cNvPr id="20486" name="Rectangle 1"/>
          <p:cNvSpPr>
            <a:spLocks noChangeArrowheads="1"/>
          </p:cNvSpPr>
          <p:nvPr/>
        </p:nvSpPr>
        <p:spPr bwMode="auto">
          <a:xfrm>
            <a:off x="2598739" y="158501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sp>
        <p:nvSpPr>
          <p:cNvPr id="20488" name="矩形 7"/>
          <p:cNvSpPr>
            <a:spLocks noChangeArrowheads="1"/>
          </p:cNvSpPr>
          <p:nvPr/>
        </p:nvSpPr>
        <p:spPr bwMode="auto">
          <a:xfrm>
            <a:off x="1551765" y="3222060"/>
            <a:ext cx="4320413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(iris[,1:4],type="b")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743077" y="4036236"/>
          <a:ext cx="4014787" cy="265147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523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0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type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description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p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points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l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lines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o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overplotted points and lines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b, c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points (empty if "c") joined by lines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s, S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stair steps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h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histogram-like vertical lines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n</a:t>
                      </a:r>
                    </a:p>
                  </a:txBody>
                  <a:tcPr marL="28579" marR="28579" marT="28557" marB="2855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does not produce any points or lines</a:t>
                      </a:r>
                    </a:p>
                  </a:txBody>
                  <a:tcPr marL="28579" marR="28579" marT="28557" marB="2855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1851125"/>
            <a:ext cx="4535284" cy="393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260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內容版面配置區 2"/>
          <p:cNvSpPr>
            <a:spLocks noGrp="1"/>
          </p:cNvSpPr>
          <p:nvPr>
            <p:ph idx="1"/>
          </p:nvPr>
        </p:nvSpPr>
        <p:spPr>
          <a:xfrm>
            <a:off x="1919536" y="1502465"/>
            <a:ext cx="8640762" cy="4525962"/>
          </a:xfrm>
        </p:spPr>
        <p:txBody>
          <a:bodyPr/>
          <a:lstStyle/>
          <a:p>
            <a:pPr eaLnBrk="1" hangingPunct="1"/>
            <a:r>
              <a:rPr lang="en-US" altLang="zh-TW" dirty="0"/>
              <a:t>boxplot()</a:t>
            </a:r>
          </a:p>
          <a:p>
            <a:pPr lvl="1" eaLnBrk="1" hangingPunct="1"/>
            <a:r>
              <a:rPr lang="en-US" altLang="zh-TW" dirty="0"/>
              <a:t>y</a:t>
            </a:r>
            <a:r>
              <a:rPr lang="en-US" altLang="zh-TW" baseline="-25000" dirty="0"/>
              <a:t>1</a:t>
            </a:r>
            <a:r>
              <a:rPr lang="en-US" altLang="zh-TW" dirty="0"/>
              <a:t>, y</a:t>
            </a:r>
            <a:r>
              <a:rPr lang="en-US" altLang="zh-TW" baseline="-25000" dirty="0"/>
              <a:t>2</a:t>
            </a:r>
            <a:r>
              <a:rPr lang="en-US" altLang="zh-TW" dirty="0"/>
              <a:t>, y</a:t>
            </a:r>
            <a:r>
              <a:rPr lang="en-US" altLang="zh-TW" baseline="-25000" dirty="0"/>
              <a:t>3</a:t>
            </a:r>
            <a:r>
              <a:rPr lang="en-US" altLang="zh-TW" dirty="0"/>
              <a:t>,…</a:t>
            </a:r>
          </a:p>
          <a:p>
            <a:pPr lvl="1" eaLnBrk="1" hangingPunct="1"/>
            <a:r>
              <a:rPr lang="en-US" altLang="zh-TW" dirty="0"/>
              <a:t>x</a:t>
            </a:r>
            <a:r>
              <a:rPr lang="en-US" altLang="zh-TW" baseline="-25000" dirty="0"/>
              <a:t>1</a:t>
            </a:r>
            <a:r>
              <a:rPr lang="en-US" altLang="zh-TW" dirty="0"/>
              <a:t>, x</a:t>
            </a:r>
            <a:r>
              <a:rPr lang="en-US" altLang="zh-TW" baseline="-25000" dirty="0"/>
              <a:t>2</a:t>
            </a:r>
            <a:r>
              <a:rPr lang="en-US" altLang="zh-TW" dirty="0"/>
              <a:t>, x</a:t>
            </a:r>
            <a:r>
              <a:rPr lang="en-US" altLang="zh-TW" baseline="-25000" dirty="0"/>
              <a:t>3</a:t>
            </a:r>
            <a:r>
              <a:rPr lang="en-US" altLang="zh-TW" dirty="0"/>
              <a:t>,…</a:t>
            </a: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lvl="1" eaLnBrk="1" hangingPunct="1"/>
            <a:endParaRPr lang="en-US" altLang="zh-TW" dirty="0"/>
          </a:p>
        </p:txBody>
      </p:sp>
      <p:sp>
        <p:nvSpPr>
          <p:cNvPr id="2150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Multiple boxplot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249297-8942-4423-B6D8-B21FE30561C6}" type="slidenum">
              <a:rPr lang="zh-TW" altLang="en-US" smtClean="0"/>
              <a:pPr>
                <a:defRPr/>
              </a:pPr>
              <a:t>67</a:t>
            </a:fld>
            <a:endParaRPr lang="zh-TW" altLang="en-US" dirty="0"/>
          </a:p>
        </p:txBody>
      </p:sp>
      <p:sp>
        <p:nvSpPr>
          <p:cNvPr id="21510" name="Rectangle 1"/>
          <p:cNvSpPr>
            <a:spLocks noChangeArrowheads="1"/>
          </p:cNvSpPr>
          <p:nvPr/>
        </p:nvSpPr>
        <p:spPr bwMode="auto">
          <a:xfrm>
            <a:off x="2598739" y="158501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br>
              <a:rPr lang="zh-TW" altLang="zh-TW">
                <a:latin typeface="Calibri" pitchFamily="34" charset="0"/>
              </a:rPr>
            </a:br>
            <a:endParaRPr lang="zh-TW" altLang="zh-TW">
              <a:latin typeface="Calibri" pitchFamily="34" charset="0"/>
            </a:endParaRPr>
          </a:p>
        </p:txBody>
      </p:sp>
      <p:sp>
        <p:nvSpPr>
          <p:cNvPr id="21512" name="矩形 5"/>
          <p:cNvSpPr>
            <a:spLocks noChangeArrowheads="1"/>
          </p:cNvSpPr>
          <p:nvPr/>
        </p:nvSpPr>
        <p:spPr bwMode="auto">
          <a:xfrm>
            <a:off x="1631505" y="2974562"/>
            <a:ext cx="3079689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boxplot(iris[,1:4])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514" name="矩形 8"/>
          <p:cNvSpPr>
            <a:spLocks noChangeArrowheads="1"/>
          </p:cNvSpPr>
          <p:nvPr/>
        </p:nvSpPr>
        <p:spPr bwMode="auto">
          <a:xfrm>
            <a:off x="5065651" y="2315577"/>
            <a:ext cx="5540449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dim(iris)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dim(cars)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boxplot(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(cars[,1:2],iris[,1:4]))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429001"/>
            <a:ext cx="3680286" cy="319591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3" y="3312819"/>
            <a:ext cx="3969917" cy="344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804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scatter plot (matrix plot)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68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18" y="1700809"/>
            <a:ext cx="5696183" cy="49465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92046" y="1916832"/>
            <a:ext cx="280397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pairs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(iris[,1:4])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1114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0554A5-28F5-454E-B101-BEE7849D383C}" type="slidenum">
              <a:rPr lang="zh-TW" altLang="en-US" smtClean="0"/>
              <a:pPr>
                <a:defRPr/>
              </a:pPr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02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High-level</a:t>
            </a:r>
          </a:p>
          <a:p>
            <a:pPr lvl="1" eaLnBrk="1" hangingPunct="1"/>
            <a:r>
              <a:rPr lang="en-US" altLang="zh-TW" dirty="0"/>
              <a:t>plot(), </a:t>
            </a:r>
            <a:r>
              <a:rPr lang="en-US" altLang="zh-TW" dirty="0" err="1"/>
              <a:t>matplot</a:t>
            </a:r>
            <a:r>
              <a:rPr lang="en-US" altLang="zh-TW" dirty="0"/>
              <a:t>(), </a:t>
            </a:r>
            <a:r>
              <a:rPr lang="en-US" altLang="zh-TW" dirty="0" err="1"/>
              <a:t>hist</a:t>
            </a:r>
            <a:r>
              <a:rPr lang="en-US" altLang="zh-TW" dirty="0"/>
              <a:t>(), boxplot(), </a:t>
            </a:r>
            <a:r>
              <a:rPr lang="en-US" altLang="zh-TW" dirty="0" err="1"/>
              <a:t>heatmap</a:t>
            </a:r>
            <a:r>
              <a:rPr lang="en-US" altLang="zh-TW" dirty="0"/>
              <a:t>(), …</a:t>
            </a:r>
          </a:p>
          <a:p>
            <a:pPr eaLnBrk="1" hangingPunct="1"/>
            <a:r>
              <a:rPr lang="en-US" altLang="zh-TW" dirty="0"/>
              <a:t>Low-level</a:t>
            </a:r>
          </a:p>
          <a:p>
            <a:pPr lvl="1" eaLnBrk="1" hangingPunct="1"/>
            <a:r>
              <a:rPr lang="en-US" altLang="zh-TW" dirty="0"/>
              <a:t>legend(), points(), lines(), </a:t>
            </a:r>
            <a:r>
              <a:rPr lang="en-US" altLang="zh-TW" dirty="0" err="1"/>
              <a:t>ablines</a:t>
            </a:r>
            <a:r>
              <a:rPr lang="en-US" altLang="zh-TW" dirty="0"/>
              <a:t>(), text(), …</a:t>
            </a:r>
          </a:p>
          <a:p>
            <a:pPr lvl="1" eaLnBrk="1" hangingPunct="1"/>
            <a:r>
              <a:rPr lang="en-US" altLang="zh-TW" dirty="0"/>
              <a:t>title(), </a:t>
            </a:r>
            <a:r>
              <a:rPr lang="en-US" altLang="zh-TW" dirty="0" err="1"/>
              <a:t>mtext</a:t>
            </a:r>
            <a:r>
              <a:rPr lang="en-US" altLang="zh-TW" dirty="0"/>
              <a:t>(), …</a:t>
            </a:r>
          </a:p>
          <a:p>
            <a:pPr eaLnBrk="1" hangingPunct="1"/>
            <a:r>
              <a:rPr lang="en-US" altLang="zh-TW" dirty="0"/>
              <a:t>Other plot functions</a:t>
            </a:r>
          </a:p>
          <a:p>
            <a:pPr lvl="1" eaLnBrk="1" hangingPunct="1"/>
            <a:r>
              <a:rPr lang="en-US" altLang="zh-TW" dirty="0"/>
              <a:t>help(par)</a:t>
            </a:r>
            <a:endParaRPr lang="zh-TW" altLang="en-US" dirty="0"/>
          </a:p>
        </p:txBody>
      </p:sp>
      <p:sp>
        <p:nvSpPr>
          <p:cNvPr id="6146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/>
              <a:t>High-level and low-level plots (cont.)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B3205A8-5E34-4DC6-875C-EEE28CE6915A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98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https://rstudio.github.io/leaflet/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http://leafletjs.com/reference.html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Resource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4665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Create a map (</a:t>
            </a:r>
            <a:r>
              <a:rPr lang="en-US" altLang="zh-TW" dirty="0" err="1"/>
              <a:t>openstreetmap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71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24000" y="2204864"/>
            <a:ext cx="9108504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trike="sngStrik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strike="sngStrik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install.packages("leaflet")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library(leaflet)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leaflet()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 =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setView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m,lng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121.51,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25.05, zoom = 12)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addTiles(m) 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default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OpenStreetMap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map tiles</a:t>
            </a:r>
            <a:endParaRPr lang="zh-TW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endParaRPr lang="en-US" altLang="zh-TW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906" y="3791257"/>
            <a:ext cx="4532188" cy="30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470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Add Marker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72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24000" y="2204864"/>
            <a:ext cx="910850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library(leaflet)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leaflet()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addTiles(m) 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default </a:t>
            </a:r>
            <a:r>
              <a:rPr lang="en-US" altLang="zh-TW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OpenStreetMap</a:t>
            </a:r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map tiles</a:t>
            </a:r>
            <a:endParaRPr lang="zh-TW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</a:t>
            </a:r>
            <a:r>
              <a:rPr lang="zh-TW" alt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addMarkers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(m, lng=121.51, lat=25.0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popup="Taipei Station")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717" y="4149080"/>
            <a:ext cx="3658567" cy="243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20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Add Popup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73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24000" y="2204864"/>
            <a:ext cx="910850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library(leaflet)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leaflet()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addTiles(m)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</a:t>
            </a:r>
            <a:r>
              <a:rPr lang="en-US" altLang="zh-TW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addPopups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(m, lng=121.51, lat=25.0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popup="Taipei Station")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3923366"/>
            <a:ext cx="4311402" cy="28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057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Change icon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74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919536" y="2990668"/>
            <a:ext cx="6660232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library(leaflet)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UserIcon</a:t>
            </a:r>
            <a:r>
              <a:rPr lang="en-US" altLang="zh-TW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altLang="zh-TW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makeIcon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iconUrl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"TRA01.png",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iconWidth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30,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iconHeight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30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 = leaflet()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addTiles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addMarkers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lng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=121.51,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=25.05, 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popup="Taipei 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Station",icon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TW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UserIcon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endParaRPr lang="zh-TW" alt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287" y="383382"/>
            <a:ext cx="4955827" cy="321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316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Map + Open Data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75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77476" y="1103426"/>
            <a:ext cx="11820088" cy="5693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library(leaflet)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library(dplyr)</a:t>
            </a:r>
            <a:endParaRPr lang="en-US" altLang="zh-TW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library(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httr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set_config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ssl_verifypeer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0L))</a:t>
            </a:r>
          </a:p>
          <a:p>
            <a:r>
              <a:rPr lang="en-US" altLang="zh-TW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AQ Data</a:t>
            </a:r>
            <a:endParaRPr lang="zh-TW" alt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"https://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data.moenv.gov.tw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aqx_p_432?offset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0&amp;limit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=1000&amp;&amp;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api_key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5b216f64-6725-4be5-a354-bbb5a223ab78&amp;format</a:t>
            </a:r>
            <a:r>
              <a:rPr lang="en-US" altLang="zh-TW"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=csv"</a:t>
            </a:r>
            <a:endParaRPr lang="en-US" altLang="zh-TW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AQX =read.csv(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url,header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T,sep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=",")</a:t>
            </a:r>
            <a:endParaRPr lang="en-US" altLang="zh-TW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aq = 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AQX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select(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SiteName,PM2.5,Longitude,Latitude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aq$PM2.5 = as.numeric(aq$PM2.5)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aq$Longitude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aq$Longitude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aq$Latitude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aq$Latitude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TW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Icon</a:t>
            </a:r>
            <a:endParaRPr lang="zh-TW" alt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UserIcon &lt;- icons(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iconUrl = </a:t>
            </a:r>
            <a:r>
              <a:rPr lang="zh-TW" altLang="en-US" sz="1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(aq$PM2.5 &lt; 30,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"good.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"bad.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),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iconWidth = 30, iconHeight = 30</a:t>
            </a:r>
          </a:p>
          <a:p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leaflet(data = aq ) %&gt;% 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addTiles() %&gt;%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addMarkers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(~Longitude, ~Latitude, icon = 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 </a:t>
            </a:r>
            <a:r>
              <a:rPr lang="en-US" altLang="zh-TW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UserIcon,popup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=paste(aq$SiteName,aq$PM2.5,sep=":"))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121" y="2865176"/>
            <a:ext cx="2660787" cy="28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269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Please show the MRT stations on the map</a:t>
            </a:r>
          </a:p>
          <a:p>
            <a:pPr lvl="1"/>
            <a:r>
              <a:rPr lang="en-US" altLang="zh-TW" dirty="0"/>
              <a:t>Data : MRT.csv</a:t>
            </a:r>
          </a:p>
          <a:p>
            <a:pPr lvl="1"/>
            <a:r>
              <a:rPr lang="en-US" altLang="zh-TW" dirty="0"/>
              <a:t>Logo : MRT.png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76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022" y="3106837"/>
            <a:ext cx="5971778" cy="360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52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TW"/>
              <a:t>Q&amp;A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33F2C6-8E02-4C64-8CBF-3451BE2B7B69}" type="slidenum">
              <a:rPr lang="zh-TW" altLang="en-US" smtClean="0"/>
              <a:pPr>
                <a:defRPr/>
              </a:pPr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719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062" y="1768458"/>
            <a:ext cx="7623214" cy="4327543"/>
          </a:xfrm>
          <a:prstGeom prst="rect">
            <a:avLst/>
          </a:prstGeom>
        </p:spPr>
      </p:pic>
      <p:sp>
        <p:nvSpPr>
          <p:cNvPr id="7170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TW"/>
              <a:t>Elements in a figure</a:t>
            </a:r>
            <a:br>
              <a:rPr lang="en-US" altLang="zh-TW"/>
            </a:br>
            <a:r>
              <a:rPr lang="en-US" altLang="zh-TW"/>
              <a:t>Example: hist() 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FEB8E1-CA54-4142-9C93-DDD8994D4C91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951985" y="2060848"/>
            <a:ext cx="3857625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TW" dirty="0">
                <a:solidFill>
                  <a:srgbClr val="FF0000"/>
                </a:solidFill>
              </a:rPr>
              <a:t>Main title: main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28049" y="5629737"/>
            <a:ext cx="2786063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TW" dirty="0">
                <a:solidFill>
                  <a:srgbClr val="FF0000"/>
                </a:solidFill>
              </a:rPr>
              <a:t>Title of x-axis: </a:t>
            </a:r>
            <a:r>
              <a:rPr lang="en-US" altLang="zh-TW" dirty="0" err="1">
                <a:solidFill>
                  <a:srgbClr val="FF0000"/>
                </a:solidFill>
              </a:rPr>
              <a:t>xlab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rot="16200000">
            <a:off x="1805758" y="2932931"/>
            <a:ext cx="2722611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TW" dirty="0">
                <a:solidFill>
                  <a:srgbClr val="FF0000"/>
                </a:solidFill>
              </a:rPr>
              <a:t>Title of y-axis: </a:t>
            </a:r>
            <a:r>
              <a:rPr lang="en-US" altLang="zh-TW" dirty="0" err="1">
                <a:solidFill>
                  <a:srgbClr val="FF0000"/>
                </a:solidFill>
              </a:rPr>
              <a:t>ylab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24312" y="5157192"/>
            <a:ext cx="6186489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TW" dirty="0">
                <a:solidFill>
                  <a:srgbClr val="FF0000"/>
                </a:solidFill>
              </a:rPr>
              <a:t>X-axis: </a:t>
            </a:r>
            <a:r>
              <a:rPr lang="en-US" altLang="zh-TW" dirty="0" err="1">
                <a:solidFill>
                  <a:srgbClr val="FF0000"/>
                </a:solidFill>
              </a:rPr>
              <a:t>xlim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rot="16200000">
            <a:off x="1452563" y="3500438"/>
            <a:ext cx="4429125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TW" dirty="0">
                <a:solidFill>
                  <a:srgbClr val="FF0000"/>
                </a:solidFill>
              </a:rPr>
              <a:t>Y-axis: </a:t>
            </a:r>
            <a:r>
              <a:rPr lang="en-US" altLang="zh-TW" dirty="0" err="1">
                <a:solidFill>
                  <a:srgbClr val="FF0000"/>
                </a:solidFill>
              </a:rPr>
              <a:t>ylim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54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內容版面配置區 2"/>
          <p:cNvSpPr>
            <a:spLocks noGrp="1"/>
          </p:cNvSpPr>
          <p:nvPr>
            <p:ph idx="1"/>
          </p:nvPr>
        </p:nvSpPr>
        <p:spPr>
          <a:xfrm>
            <a:off x="790074" y="1686718"/>
            <a:ext cx="3765550" cy="3484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400" dirty="0"/>
              <a:t>Graphical Parameters</a:t>
            </a:r>
          </a:p>
          <a:p>
            <a:pPr eaLnBrk="1" hangingPunct="1"/>
            <a:r>
              <a:rPr lang="en-US" altLang="zh-TW" sz="2400" dirty="0"/>
              <a:t>Something special in high-level</a:t>
            </a:r>
          </a:p>
          <a:p>
            <a:pPr lvl="1" eaLnBrk="1" hangingPunct="1"/>
            <a:r>
              <a:rPr lang="en-US" altLang="zh-TW" sz="2000" dirty="0" err="1"/>
              <a:t>matplot</a:t>
            </a:r>
            <a:r>
              <a:rPr lang="en-US" altLang="zh-TW" sz="2000" dirty="0"/>
              <a:t>(), boxplot()</a:t>
            </a:r>
          </a:p>
          <a:p>
            <a:pPr eaLnBrk="1" hangingPunct="1"/>
            <a:r>
              <a:rPr lang="en-US" altLang="zh-TW" sz="2400" dirty="0"/>
              <a:t>Something special in low-level</a:t>
            </a:r>
          </a:p>
          <a:p>
            <a:pPr lvl="1" eaLnBrk="1" hangingPunct="1"/>
            <a:r>
              <a:rPr lang="en-US" altLang="zh-TW" sz="2000" dirty="0" err="1"/>
              <a:t>abline</a:t>
            </a:r>
            <a:r>
              <a:rPr lang="en-US" altLang="zh-TW" sz="2000" dirty="0"/>
              <a:t>(), legend()</a:t>
            </a:r>
          </a:p>
          <a:p>
            <a:pPr eaLnBrk="1" hangingPunct="1"/>
            <a:r>
              <a:rPr lang="en-US" altLang="zh-TW" sz="2400" dirty="0"/>
              <a:t>Write out files</a:t>
            </a:r>
            <a:endParaRPr lang="zh-TW" altLang="en-US" sz="2400" dirty="0"/>
          </a:p>
        </p:txBody>
      </p:sp>
      <p:sp>
        <p:nvSpPr>
          <p:cNvPr id="819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Basic plot controlling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583CC11-FE34-4413-9D46-67477DDF65D5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744143" y="5961702"/>
            <a:ext cx="26661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plot(iris[,3:4])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917" y="1857904"/>
            <a:ext cx="446523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055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模組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Rplot.v1</Template>
  <TotalTime>12</TotalTime>
  <Words>4074</Words>
  <Application>Microsoft Office PowerPoint</Application>
  <PresentationFormat>寬螢幕</PresentationFormat>
  <Paragraphs>762</Paragraphs>
  <Slides>77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4" baseType="lpstr">
      <vt:lpstr>Arial</vt:lpstr>
      <vt:lpstr>Calibri</vt:lpstr>
      <vt:lpstr>Cambria Math</vt:lpstr>
      <vt:lpstr>Corbel</vt:lpstr>
      <vt:lpstr>Courier New</vt:lpstr>
      <vt:lpstr>Times New Roman</vt:lpstr>
      <vt:lpstr>Custom Theme</vt:lpstr>
      <vt:lpstr>Rplot</vt:lpstr>
      <vt:lpstr>Outline</vt:lpstr>
      <vt:lpstr> plot function</vt:lpstr>
      <vt:lpstr>Plot controlling in R (http://www.statmethods.net/index.html)</vt:lpstr>
      <vt:lpstr>Outline</vt:lpstr>
      <vt:lpstr>High-level vs. low-level plots</vt:lpstr>
      <vt:lpstr>High-level and low-level plots (cont.)</vt:lpstr>
      <vt:lpstr>Elements in a figure Example: hist() </vt:lpstr>
      <vt:lpstr>Basic plot controlling</vt:lpstr>
      <vt:lpstr>Graphical Parameters</vt:lpstr>
      <vt:lpstr>Graphical Parameters</vt:lpstr>
      <vt:lpstr>Graphical Parameters (cont.)</vt:lpstr>
      <vt:lpstr>Graphical Parameters (cont.)</vt:lpstr>
      <vt:lpstr>Graphical Parameters (cont.)</vt:lpstr>
      <vt:lpstr>Graphical Parameters (cont.)</vt:lpstr>
      <vt:lpstr>Graphical Parameters (cont.)</vt:lpstr>
      <vt:lpstr>Graphical Parameters (cont.)</vt:lpstr>
      <vt:lpstr>Graphical Parameters (cont.)</vt:lpstr>
      <vt:lpstr>Other Graphical Parameters (cont.)</vt:lpstr>
      <vt:lpstr>Something special in  low-level plot</vt:lpstr>
      <vt:lpstr>Adding lines in a figure</vt:lpstr>
      <vt:lpstr>Functions for linear regression</vt:lpstr>
      <vt:lpstr>Functions for linear regression</vt:lpstr>
      <vt:lpstr>Functions for linear regression</vt:lpstr>
      <vt:lpstr>Functions for linear regression</vt:lpstr>
      <vt:lpstr>Functions for linear regression</vt:lpstr>
      <vt:lpstr>Exercise</vt:lpstr>
      <vt:lpstr>Exercise</vt:lpstr>
      <vt:lpstr>Adding legend in a figure</vt:lpstr>
      <vt:lpstr>Write out files</vt:lpstr>
      <vt:lpstr>Exercise</vt:lpstr>
      <vt:lpstr>Basic Statistical Chart &amp; Table</vt:lpstr>
      <vt:lpstr>Basic Statistical Chart &amp; Table</vt:lpstr>
      <vt:lpstr>Summary statistics</vt:lpstr>
      <vt:lpstr>Summary statistics</vt:lpstr>
      <vt:lpstr>Summary statistics</vt:lpstr>
      <vt:lpstr>Discrete Variable - Frequency distribution table</vt:lpstr>
      <vt:lpstr>Scatter plot</vt:lpstr>
      <vt:lpstr>Line plot</vt:lpstr>
      <vt:lpstr>Plotly package</vt:lpstr>
      <vt:lpstr>Scatter plot in plotly</vt:lpstr>
      <vt:lpstr>Line plot in plotly</vt:lpstr>
      <vt:lpstr>Line plot in plotly</vt:lpstr>
      <vt:lpstr>Discrete Variable - Bar plot</vt:lpstr>
      <vt:lpstr>Discrete Variable - Bar plot</vt:lpstr>
      <vt:lpstr>Exercise</vt:lpstr>
      <vt:lpstr>Discrete Variable – Pie plot</vt:lpstr>
      <vt:lpstr>Discrete Variable – Pie plot</vt:lpstr>
      <vt:lpstr>Exercise  </vt:lpstr>
      <vt:lpstr>Exercise</vt:lpstr>
      <vt:lpstr>Exercise</vt:lpstr>
      <vt:lpstr>Exercise</vt:lpstr>
      <vt:lpstr>Bar chart in plotly </vt:lpstr>
      <vt:lpstr>Pie chart in plotly</vt:lpstr>
      <vt:lpstr>Exercise</vt:lpstr>
      <vt:lpstr>Exercise</vt:lpstr>
      <vt:lpstr>Exercise</vt:lpstr>
      <vt:lpstr>Continuous variable - histogram</vt:lpstr>
      <vt:lpstr>Histogram in plotly</vt:lpstr>
      <vt:lpstr>Continuous variable - box plot</vt:lpstr>
      <vt:lpstr>Continuous variable - box plot</vt:lpstr>
      <vt:lpstr>Continuous variable - box plot</vt:lpstr>
      <vt:lpstr>Box Plot Application</vt:lpstr>
      <vt:lpstr>Boxplot in plotly</vt:lpstr>
      <vt:lpstr>Exercise</vt:lpstr>
      <vt:lpstr>Multiple data in one figure</vt:lpstr>
      <vt:lpstr>Multiple boxplot</vt:lpstr>
      <vt:lpstr>Multiple scatter plot (matrix plot)</vt:lpstr>
      <vt:lpstr>Map</vt:lpstr>
      <vt:lpstr>Web Resource</vt:lpstr>
      <vt:lpstr>Map</vt:lpstr>
      <vt:lpstr>Map</vt:lpstr>
      <vt:lpstr>Map</vt:lpstr>
      <vt:lpstr>Map</vt:lpstr>
      <vt:lpstr>Map</vt:lpstr>
      <vt:lpstr>Exercise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Rplot</dc:title>
  <dc:creator>簡廷因</dc:creator>
  <cp:lastModifiedBy>簡廷因</cp:lastModifiedBy>
  <cp:revision>6</cp:revision>
  <dcterms:created xsi:type="dcterms:W3CDTF">2022-03-31T04:39:02Z</dcterms:created>
  <dcterms:modified xsi:type="dcterms:W3CDTF">2024-04-11T05:03:09Z</dcterms:modified>
</cp:coreProperties>
</file>